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8" r:id="rId2"/>
  </p:sldMasterIdLst>
  <p:sldIdLst>
    <p:sldId id="256" r:id="rId3"/>
    <p:sldId id="269" r:id="rId4"/>
    <p:sldId id="268" r:id="rId5"/>
    <p:sldId id="272" r:id="rId6"/>
    <p:sldId id="274" r:id="rId7"/>
    <p:sldId id="273" r:id="rId8"/>
    <p:sldId id="276" r:id="rId9"/>
    <p:sldId id="275" r:id="rId10"/>
    <p:sldId id="277" r:id="rId11"/>
    <p:sldId id="279" r:id="rId12"/>
    <p:sldId id="280" r:id="rId13"/>
    <p:sldId id="286" r:id="rId14"/>
    <p:sldId id="281" r:id="rId15"/>
    <p:sldId id="287" r:id="rId16"/>
    <p:sldId id="282" r:id="rId17"/>
    <p:sldId id="288" r:id="rId18"/>
    <p:sldId id="283" r:id="rId19"/>
    <p:sldId id="289" r:id="rId20"/>
    <p:sldId id="284" r:id="rId21"/>
    <p:sldId id="290" r:id="rId22"/>
    <p:sldId id="285" r:id="rId23"/>
    <p:sldId id="296" r:id="rId24"/>
    <p:sldId id="291" r:id="rId25"/>
    <p:sldId id="297" r:id="rId26"/>
    <p:sldId id="292" r:id="rId27"/>
    <p:sldId id="298" r:id="rId28"/>
    <p:sldId id="293" r:id="rId29"/>
    <p:sldId id="299" r:id="rId30"/>
    <p:sldId id="294" r:id="rId31"/>
    <p:sldId id="271" r:id="rId3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4B98"/>
    <a:srgbClr val="00B0F0"/>
    <a:srgbClr val="007434"/>
    <a:srgbClr val="002A13"/>
    <a:srgbClr val="001000"/>
    <a:srgbClr val="295AA6"/>
    <a:srgbClr val="727B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087" autoAdjust="0"/>
  </p:normalViewPr>
  <p:slideViewPr>
    <p:cSldViewPr>
      <p:cViewPr varScale="1">
        <p:scale>
          <a:sx n="150" d="100"/>
          <a:sy n="150" d="100"/>
        </p:scale>
        <p:origin x="474" y="12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C481E25D-50D1-42CF-BAB0-16A1AC5354B4}" type="datetimeFigureOut">
              <a:rPr lang="zh-CN" altLang="en-US" smtClean="0"/>
              <a:pPr/>
              <a:t>2018-9-10</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07B35ADE-9459-4C9D-BB92-329CDB0773D8}" type="slidenum">
              <a:rPr lang="zh-CN" altLang="en-US" smtClean="0"/>
              <a:pPr/>
              <a:t>‹#›</a:t>
            </a:fld>
            <a:endParaRPr lang="zh-CN" altLang="en-US" dirty="0"/>
          </a:p>
        </p:txBody>
      </p:sp>
      <p:sp>
        <p:nvSpPr>
          <p:cNvPr id="7" name="矩形 6"/>
          <p:cNvSpPr/>
          <p:nvPr userDrawn="1"/>
        </p:nvSpPr>
        <p:spPr>
          <a:xfrm>
            <a:off x="0" y="1903961"/>
            <a:ext cx="9144000" cy="1656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8" name="矩形 7"/>
          <p:cNvSpPr/>
          <p:nvPr userDrawn="1"/>
        </p:nvSpPr>
        <p:spPr>
          <a:xfrm>
            <a:off x="755576" y="1903961"/>
            <a:ext cx="3528392" cy="1656000"/>
          </a:xfrm>
          <a:prstGeom prst="rect">
            <a:avLst/>
          </a:prstGeom>
          <a:gradFill flip="none" rotWithShape="1">
            <a:gsLst>
              <a:gs pos="36000">
                <a:srgbClr val="026DCE"/>
              </a:gs>
              <a:gs pos="95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3"/>
          <p:cNvSpPr txBox="1"/>
          <p:nvPr userDrawn="1"/>
        </p:nvSpPr>
        <p:spPr>
          <a:xfrm>
            <a:off x="887504" y="203561"/>
            <a:ext cx="2396860" cy="338554"/>
          </a:xfrm>
          <a:prstGeom prst="rect">
            <a:avLst/>
          </a:prstGeom>
          <a:noFill/>
        </p:spPr>
        <p:txBody>
          <a:bodyPr wrap="square" rtlCol="0">
            <a:spAutoFit/>
          </a:bodyPr>
          <a:lstStyle/>
          <a:p>
            <a:pPr algn="ctr"/>
            <a:r>
              <a:rPr lang="zh-CN" altLang="en-US" sz="1600" b="1" spc="100" dirty="0">
                <a:solidFill>
                  <a:schemeClr val="tx2"/>
                </a:solidFill>
                <a:latin typeface="微软雅黑" panose="020B0503020204020204" pitchFamily="34" charset="-122"/>
                <a:ea typeface="微软雅黑" panose="020B0503020204020204" pitchFamily="34" charset="-122"/>
                <a:cs typeface="Arial" pitchFamily="34" charset="0"/>
              </a:rPr>
              <a:t>淮阴师范学院</a:t>
            </a:r>
          </a:p>
        </p:txBody>
      </p:sp>
      <p:cxnSp>
        <p:nvCxnSpPr>
          <p:cNvPr id="14" name="直接连接符 13"/>
          <p:cNvCxnSpPr/>
          <p:nvPr userDrawn="1"/>
        </p:nvCxnSpPr>
        <p:spPr>
          <a:xfrm>
            <a:off x="734553" y="540822"/>
            <a:ext cx="2549811"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6" name="Oval 5" descr="medical perspectives_EYEWIRE(03)_nfine"/>
          <p:cNvSpPr>
            <a:spLocks noChangeArrowheads="1"/>
          </p:cNvSpPr>
          <p:nvPr userDrawn="1"/>
        </p:nvSpPr>
        <p:spPr bwMode="auto">
          <a:xfrm>
            <a:off x="855167" y="1314919"/>
            <a:ext cx="1864551" cy="1864800"/>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w="38100">
            <a:solidFill>
              <a:schemeClr val="bg1"/>
            </a:solidFill>
            <a:round/>
            <a:headEnd/>
            <a:tailEnd/>
          </a:ln>
          <a:effectLst>
            <a:outerShdw dist="89803" dir="2700000" algn="ctr" rotWithShape="0">
              <a:srgbClr val="000000">
                <a:alpha val="18999"/>
              </a:srgb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20" name="文本占位符 19"/>
          <p:cNvSpPr>
            <a:spLocks noGrp="1"/>
          </p:cNvSpPr>
          <p:nvPr>
            <p:ph type="body" sz="quarter" idx="13"/>
          </p:nvPr>
        </p:nvSpPr>
        <p:spPr>
          <a:xfrm>
            <a:off x="3238500" y="2256702"/>
            <a:ext cx="5725988" cy="720849"/>
          </a:xfrm>
        </p:spPr>
        <p:txBody>
          <a:bodyPr/>
          <a:lstStyle>
            <a:lvl1pPr marL="0" indent="0">
              <a:buNone/>
              <a:defRPr b="1">
                <a:solidFill>
                  <a:schemeClr val="bg1"/>
                </a:solidFill>
                <a:latin typeface="微软雅黑" panose="020B0503020204020204" pitchFamily="34" charset="-122"/>
                <a:ea typeface="微软雅黑" panose="020B0503020204020204" pitchFamily="34" charset="-122"/>
              </a:defRPr>
            </a:lvl1pPr>
          </a:lstStyle>
          <a:p>
            <a:pPr lvl="0"/>
            <a:r>
              <a:rPr lang="zh-CN" altLang="en-US" dirty="0"/>
              <a:t>编辑母版文本样式</a:t>
            </a:r>
          </a:p>
        </p:txBody>
      </p:sp>
      <p:sp>
        <p:nvSpPr>
          <p:cNvPr id="22" name="文本占位符 21"/>
          <p:cNvSpPr>
            <a:spLocks noGrp="1"/>
          </p:cNvSpPr>
          <p:nvPr>
            <p:ph type="body" sz="quarter" idx="14"/>
          </p:nvPr>
        </p:nvSpPr>
        <p:spPr>
          <a:xfrm>
            <a:off x="5453575" y="4055645"/>
            <a:ext cx="3528392" cy="467384"/>
          </a:xfrm>
        </p:spPr>
        <p:txBody>
          <a:bodyPr>
            <a:normAutofit/>
          </a:bodyPr>
          <a:lstStyle>
            <a:lvl1pPr marL="0" indent="0" algn="r">
              <a:buNone/>
              <a:defRPr lang="zh-CN" altLang="en-US" sz="1600" b="1" kern="1200" dirty="0" smtClean="0">
                <a:solidFill>
                  <a:schemeClr val="tx2"/>
                </a:solidFill>
                <a:latin typeface="微软雅黑" panose="020B0503020204020204" pitchFamily="34" charset="-122"/>
                <a:ea typeface="微软雅黑" panose="020B0503020204020204" pitchFamily="34" charset="-122"/>
                <a:cs typeface="Times New Roman" panose="02020603050405020304" pitchFamily="18" charset="0"/>
              </a:defRPr>
            </a:lvl1pPr>
          </a:lstStyle>
          <a:p>
            <a:pPr lvl="0"/>
            <a:r>
              <a:rPr lang="zh-CN" altLang="en-US" dirty="0"/>
              <a:t>编辑母版文本样式</a:t>
            </a:r>
          </a:p>
        </p:txBody>
      </p:sp>
      <p:sp>
        <p:nvSpPr>
          <p:cNvPr id="24" name="矩形 23"/>
          <p:cNvSpPr/>
          <p:nvPr userDrawn="1"/>
        </p:nvSpPr>
        <p:spPr>
          <a:xfrm>
            <a:off x="0" y="3496231"/>
            <a:ext cx="9144000" cy="222024"/>
          </a:xfrm>
          <a:prstGeom prst="rect">
            <a:avLst/>
          </a:prstGeom>
          <a:solidFill>
            <a:srgbClr val="012E57">
              <a:lumMod val="25000"/>
              <a:lumOff val="7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Franklin Gothic Medium"/>
              <a:ea typeface="微软雅黑"/>
              <a:cs typeface="+mn-cs"/>
            </a:endParaRPr>
          </a:p>
        </p:txBody>
      </p:sp>
      <p:pic>
        <p:nvPicPr>
          <p:cNvPr id="1026" name="Picture 2" descr="https://timgsa.baidu.com/timg?image&amp;quality=80&amp;size=b9999_10000&amp;sec=1535538516461&amp;di=18d3e369afa30c89837ca95f2fbd3616&amp;imgtype=0&amp;src=http%3A%2F%2Fimage.worldjingsai.com%2Fworldjingsai%2Funiversity%2Flogo%2F840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41774"/>
            <a:ext cx="931772" cy="9331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3428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200150"/>
            <a:ext cx="4038600" cy="3394472"/>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200150"/>
            <a:ext cx="4038600" cy="3394472"/>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pPr defTabSz="822960"/>
            <a:fld id="{86F384C6-77FA-4AF6-AF10-492DE6DC1E29}" type="datetimeFigureOut">
              <a:rPr lang="zh-CN" altLang="en-US" smtClean="0">
                <a:solidFill>
                  <a:prstClr val="black">
                    <a:tint val="75000"/>
                  </a:prstClr>
                </a:solidFill>
              </a:rPr>
              <a:pPr defTabSz="822960"/>
              <a:t>2018-9-10</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pPr defTabSz="822960"/>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pPr defTabSz="822960"/>
            <a:fld id="{101218CE-149D-49E3-8033-D5CD97556C98}" type="slidenum">
              <a:rPr lang="zh-CN" altLang="en-US" smtClean="0">
                <a:solidFill>
                  <a:prstClr val="black">
                    <a:tint val="75000"/>
                  </a:prstClr>
                </a:solidFill>
              </a:rPr>
              <a:pPr defTabSz="822960"/>
              <a:t>‹#›</a:t>
            </a:fld>
            <a:endParaRPr lang="zh-CN" altLang="en-US">
              <a:solidFill>
                <a:prstClr val="black">
                  <a:tint val="75000"/>
                </a:prstClr>
              </a:solidFill>
            </a:endParaRPr>
          </a:p>
        </p:txBody>
      </p:sp>
    </p:spTree>
    <p:extLst>
      <p:ext uri="{BB962C8B-B14F-4D97-AF65-F5344CB8AC3E}">
        <p14:creationId xmlns:p14="http://schemas.microsoft.com/office/powerpoint/2010/main" val="1287692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7" y="1151335"/>
            <a:ext cx="4041775" cy="47982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zh-CN" altLang="en-US"/>
              <a:t>单击此处编辑母版文本样式</a:t>
            </a:r>
          </a:p>
        </p:txBody>
      </p:sp>
      <p:sp>
        <p:nvSpPr>
          <p:cNvPr id="6" name="内容占位符 5"/>
          <p:cNvSpPr>
            <a:spLocks noGrp="1"/>
          </p:cNvSpPr>
          <p:nvPr>
            <p:ph sz="quarter" idx="4"/>
          </p:nvPr>
        </p:nvSpPr>
        <p:spPr>
          <a:xfrm>
            <a:off x="4645027" y="1631156"/>
            <a:ext cx="4041775" cy="2963466"/>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pPr defTabSz="822960"/>
            <a:fld id="{86F384C6-77FA-4AF6-AF10-492DE6DC1E29}" type="datetimeFigureOut">
              <a:rPr lang="zh-CN" altLang="en-US" smtClean="0">
                <a:solidFill>
                  <a:prstClr val="black">
                    <a:tint val="75000"/>
                  </a:prstClr>
                </a:solidFill>
              </a:rPr>
              <a:pPr defTabSz="822960"/>
              <a:t>2018-9-10</a:t>
            </a:fld>
            <a:endParaRPr lang="zh-CN" altLang="en-US">
              <a:solidFill>
                <a:prstClr val="black">
                  <a:tint val="75000"/>
                </a:prstClr>
              </a:solidFill>
            </a:endParaRPr>
          </a:p>
        </p:txBody>
      </p:sp>
      <p:sp>
        <p:nvSpPr>
          <p:cNvPr id="8" name="页脚占位符 7"/>
          <p:cNvSpPr>
            <a:spLocks noGrp="1"/>
          </p:cNvSpPr>
          <p:nvPr>
            <p:ph type="ftr" sz="quarter" idx="11"/>
          </p:nvPr>
        </p:nvSpPr>
        <p:spPr/>
        <p:txBody>
          <a:bodyPr/>
          <a:lstStyle/>
          <a:p>
            <a:pPr defTabSz="822960"/>
            <a:endParaRPr lang="zh-CN" altLang="en-US">
              <a:solidFill>
                <a:prstClr val="black">
                  <a:tint val="75000"/>
                </a:prstClr>
              </a:solidFill>
            </a:endParaRPr>
          </a:p>
        </p:txBody>
      </p:sp>
      <p:sp>
        <p:nvSpPr>
          <p:cNvPr id="9" name="灯片编号占位符 8"/>
          <p:cNvSpPr>
            <a:spLocks noGrp="1"/>
          </p:cNvSpPr>
          <p:nvPr>
            <p:ph type="sldNum" sz="quarter" idx="12"/>
          </p:nvPr>
        </p:nvSpPr>
        <p:spPr/>
        <p:txBody>
          <a:bodyPr/>
          <a:lstStyle/>
          <a:p>
            <a:pPr defTabSz="822960"/>
            <a:fld id="{101218CE-149D-49E3-8033-D5CD97556C98}" type="slidenum">
              <a:rPr lang="zh-CN" altLang="en-US" smtClean="0">
                <a:solidFill>
                  <a:prstClr val="black">
                    <a:tint val="75000"/>
                  </a:prstClr>
                </a:solidFill>
              </a:rPr>
              <a:pPr defTabSz="822960"/>
              <a:t>‹#›</a:t>
            </a:fld>
            <a:endParaRPr lang="zh-CN" altLang="en-US">
              <a:solidFill>
                <a:prstClr val="black">
                  <a:tint val="75000"/>
                </a:prstClr>
              </a:solidFill>
            </a:endParaRPr>
          </a:p>
        </p:txBody>
      </p:sp>
    </p:spTree>
    <p:extLst>
      <p:ext uri="{BB962C8B-B14F-4D97-AF65-F5344CB8AC3E}">
        <p14:creationId xmlns:p14="http://schemas.microsoft.com/office/powerpoint/2010/main" val="28869333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pPr defTabSz="822960"/>
            <a:fld id="{86F384C6-77FA-4AF6-AF10-492DE6DC1E29}" type="datetimeFigureOut">
              <a:rPr lang="zh-CN" altLang="en-US" smtClean="0">
                <a:solidFill>
                  <a:prstClr val="black">
                    <a:tint val="75000"/>
                  </a:prstClr>
                </a:solidFill>
              </a:rPr>
              <a:pPr defTabSz="822960"/>
              <a:t>2018-9-10</a:t>
            </a:fld>
            <a:endParaRPr lang="zh-CN" altLang="en-US">
              <a:solidFill>
                <a:prstClr val="black">
                  <a:tint val="75000"/>
                </a:prstClr>
              </a:solidFill>
            </a:endParaRPr>
          </a:p>
        </p:txBody>
      </p:sp>
      <p:sp>
        <p:nvSpPr>
          <p:cNvPr id="4" name="页脚占位符 3"/>
          <p:cNvSpPr>
            <a:spLocks noGrp="1"/>
          </p:cNvSpPr>
          <p:nvPr>
            <p:ph type="ftr" sz="quarter" idx="11"/>
          </p:nvPr>
        </p:nvSpPr>
        <p:spPr/>
        <p:txBody>
          <a:bodyPr/>
          <a:lstStyle/>
          <a:p>
            <a:pPr defTabSz="822960"/>
            <a:endParaRPr lang="zh-CN" altLang="en-US">
              <a:solidFill>
                <a:prstClr val="black">
                  <a:tint val="75000"/>
                </a:prstClr>
              </a:solidFill>
            </a:endParaRPr>
          </a:p>
        </p:txBody>
      </p:sp>
      <p:sp>
        <p:nvSpPr>
          <p:cNvPr id="5" name="灯片编号占位符 4"/>
          <p:cNvSpPr>
            <a:spLocks noGrp="1"/>
          </p:cNvSpPr>
          <p:nvPr>
            <p:ph type="sldNum" sz="quarter" idx="12"/>
          </p:nvPr>
        </p:nvSpPr>
        <p:spPr/>
        <p:txBody>
          <a:bodyPr/>
          <a:lstStyle/>
          <a:p>
            <a:pPr defTabSz="822960"/>
            <a:fld id="{101218CE-149D-49E3-8033-D5CD97556C98}" type="slidenum">
              <a:rPr lang="zh-CN" altLang="en-US" smtClean="0">
                <a:solidFill>
                  <a:prstClr val="black">
                    <a:tint val="75000"/>
                  </a:prstClr>
                </a:solidFill>
              </a:rPr>
              <a:pPr defTabSz="822960"/>
              <a:t>‹#›</a:t>
            </a:fld>
            <a:endParaRPr lang="zh-CN" altLang="en-US">
              <a:solidFill>
                <a:prstClr val="black">
                  <a:tint val="75000"/>
                </a:prstClr>
              </a:solidFill>
            </a:endParaRPr>
          </a:p>
        </p:txBody>
      </p:sp>
    </p:spTree>
    <p:extLst>
      <p:ext uri="{BB962C8B-B14F-4D97-AF65-F5344CB8AC3E}">
        <p14:creationId xmlns:p14="http://schemas.microsoft.com/office/powerpoint/2010/main" val="10747710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defTabSz="822960"/>
            <a:fld id="{86F384C6-77FA-4AF6-AF10-492DE6DC1E29}" type="datetimeFigureOut">
              <a:rPr lang="zh-CN" altLang="en-US" smtClean="0">
                <a:solidFill>
                  <a:prstClr val="black">
                    <a:tint val="75000"/>
                  </a:prstClr>
                </a:solidFill>
              </a:rPr>
              <a:pPr defTabSz="822960"/>
              <a:t>2018-9-10</a:t>
            </a:fld>
            <a:endParaRPr lang="zh-CN" altLang="en-US">
              <a:solidFill>
                <a:prstClr val="black">
                  <a:tint val="75000"/>
                </a:prstClr>
              </a:solidFill>
            </a:endParaRPr>
          </a:p>
        </p:txBody>
      </p:sp>
      <p:sp>
        <p:nvSpPr>
          <p:cNvPr id="3" name="页脚占位符 2"/>
          <p:cNvSpPr>
            <a:spLocks noGrp="1"/>
          </p:cNvSpPr>
          <p:nvPr>
            <p:ph type="ftr" sz="quarter" idx="11"/>
          </p:nvPr>
        </p:nvSpPr>
        <p:spPr/>
        <p:txBody>
          <a:bodyPr/>
          <a:lstStyle/>
          <a:p>
            <a:pPr defTabSz="822960"/>
            <a:endParaRPr lang="zh-CN" altLang="en-US">
              <a:solidFill>
                <a:prstClr val="black">
                  <a:tint val="75000"/>
                </a:prstClr>
              </a:solidFill>
            </a:endParaRPr>
          </a:p>
        </p:txBody>
      </p:sp>
      <p:sp>
        <p:nvSpPr>
          <p:cNvPr id="4" name="灯片编号占位符 3"/>
          <p:cNvSpPr>
            <a:spLocks noGrp="1"/>
          </p:cNvSpPr>
          <p:nvPr>
            <p:ph type="sldNum" sz="quarter" idx="12"/>
          </p:nvPr>
        </p:nvSpPr>
        <p:spPr/>
        <p:txBody>
          <a:bodyPr/>
          <a:lstStyle/>
          <a:p>
            <a:pPr defTabSz="822960"/>
            <a:fld id="{101218CE-149D-49E3-8033-D5CD97556C98}" type="slidenum">
              <a:rPr lang="zh-CN" altLang="en-US" smtClean="0">
                <a:solidFill>
                  <a:prstClr val="black">
                    <a:tint val="75000"/>
                  </a:prstClr>
                </a:solidFill>
              </a:rPr>
              <a:pPr defTabSz="822960"/>
              <a:t>‹#›</a:t>
            </a:fld>
            <a:endParaRPr lang="zh-CN" altLang="en-US">
              <a:solidFill>
                <a:prstClr val="black">
                  <a:tint val="75000"/>
                </a:prstClr>
              </a:solidFill>
            </a:endParaRPr>
          </a:p>
        </p:txBody>
      </p:sp>
    </p:spTree>
    <p:extLst>
      <p:ext uri="{BB962C8B-B14F-4D97-AF65-F5344CB8AC3E}">
        <p14:creationId xmlns:p14="http://schemas.microsoft.com/office/powerpoint/2010/main" val="2183130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8"/>
            <a:ext cx="3008313" cy="871538"/>
          </a:xfrm>
        </p:spPr>
        <p:txBody>
          <a:bodyPr anchor="b"/>
          <a:lstStyle>
            <a:lvl1pPr algn="l">
              <a:defRPr sz="18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076326"/>
            <a:ext cx="3008313" cy="3518297"/>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defTabSz="822960"/>
            <a:fld id="{86F384C6-77FA-4AF6-AF10-492DE6DC1E29}" type="datetimeFigureOut">
              <a:rPr lang="zh-CN" altLang="en-US" smtClean="0">
                <a:solidFill>
                  <a:prstClr val="black">
                    <a:tint val="75000"/>
                  </a:prstClr>
                </a:solidFill>
              </a:rPr>
              <a:pPr defTabSz="822960"/>
              <a:t>2018-9-10</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pPr defTabSz="822960"/>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pPr defTabSz="822960"/>
            <a:fld id="{101218CE-149D-49E3-8033-D5CD97556C98}" type="slidenum">
              <a:rPr lang="zh-CN" altLang="en-US" smtClean="0">
                <a:solidFill>
                  <a:prstClr val="black">
                    <a:tint val="75000"/>
                  </a:prstClr>
                </a:solidFill>
              </a:rPr>
              <a:pPr defTabSz="822960"/>
              <a:t>‹#›</a:t>
            </a:fld>
            <a:endParaRPr lang="zh-CN" altLang="en-US">
              <a:solidFill>
                <a:prstClr val="black">
                  <a:tint val="75000"/>
                </a:prstClr>
              </a:solidFill>
            </a:endParaRPr>
          </a:p>
        </p:txBody>
      </p:sp>
    </p:spTree>
    <p:extLst>
      <p:ext uri="{BB962C8B-B14F-4D97-AF65-F5344CB8AC3E}">
        <p14:creationId xmlns:p14="http://schemas.microsoft.com/office/powerpoint/2010/main" val="1967856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18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zh-CN" altLang="en-US"/>
          </a:p>
        </p:txBody>
      </p:sp>
      <p:sp>
        <p:nvSpPr>
          <p:cNvPr id="4" name="文本占位符 3"/>
          <p:cNvSpPr>
            <a:spLocks noGrp="1"/>
          </p:cNvSpPr>
          <p:nvPr>
            <p:ph type="body" sz="half" idx="2"/>
          </p:nvPr>
        </p:nvSpPr>
        <p:spPr>
          <a:xfrm>
            <a:off x="1792288" y="4025504"/>
            <a:ext cx="5486400" cy="603646"/>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pPr defTabSz="822960"/>
            <a:fld id="{86F384C6-77FA-4AF6-AF10-492DE6DC1E29}" type="datetimeFigureOut">
              <a:rPr lang="zh-CN" altLang="en-US" smtClean="0">
                <a:solidFill>
                  <a:prstClr val="black">
                    <a:tint val="75000"/>
                  </a:prstClr>
                </a:solidFill>
              </a:rPr>
              <a:pPr defTabSz="822960"/>
              <a:t>2018-9-10</a:t>
            </a:fld>
            <a:endParaRPr lang="zh-CN" altLang="en-US">
              <a:solidFill>
                <a:prstClr val="black">
                  <a:tint val="75000"/>
                </a:prstClr>
              </a:solidFill>
            </a:endParaRPr>
          </a:p>
        </p:txBody>
      </p:sp>
      <p:sp>
        <p:nvSpPr>
          <p:cNvPr id="6" name="页脚占位符 5"/>
          <p:cNvSpPr>
            <a:spLocks noGrp="1"/>
          </p:cNvSpPr>
          <p:nvPr>
            <p:ph type="ftr" sz="quarter" idx="11"/>
          </p:nvPr>
        </p:nvSpPr>
        <p:spPr/>
        <p:txBody>
          <a:bodyPr/>
          <a:lstStyle/>
          <a:p>
            <a:pPr defTabSz="822960"/>
            <a:endParaRPr lang="zh-CN" altLang="en-US">
              <a:solidFill>
                <a:prstClr val="black">
                  <a:tint val="75000"/>
                </a:prstClr>
              </a:solidFill>
            </a:endParaRPr>
          </a:p>
        </p:txBody>
      </p:sp>
      <p:sp>
        <p:nvSpPr>
          <p:cNvPr id="7" name="灯片编号占位符 6"/>
          <p:cNvSpPr>
            <a:spLocks noGrp="1"/>
          </p:cNvSpPr>
          <p:nvPr>
            <p:ph type="sldNum" sz="quarter" idx="12"/>
          </p:nvPr>
        </p:nvSpPr>
        <p:spPr/>
        <p:txBody>
          <a:bodyPr/>
          <a:lstStyle/>
          <a:p>
            <a:pPr defTabSz="822960"/>
            <a:fld id="{101218CE-149D-49E3-8033-D5CD97556C98}" type="slidenum">
              <a:rPr lang="zh-CN" altLang="en-US" smtClean="0">
                <a:solidFill>
                  <a:prstClr val="black">
                    <a:tint val="75000"/>
                  </a:prstClr>
                </a:solidFill>
              </a:rPr>
              <a:pPr defTabSz="822960"/>
              <a:t>‹#›</a:t>
            </a:fld>
            <a:endParaRPr lang="zh-CN" altLang="en-US">
              <a:solidFill>
                <a:prstClr val="black">
                  <a:tint val="75000"/>
                </a:prstClr>
              </a:solidFill>
            </a:endParaRPr>
          </a:p>
        </p:txBody>
      </p:sp>
    </p:spTree>
    <p:extLst>
      <p:ext uri="{BB962C8B-B14F-4D97-AF65-F5344CB8AC3E}">
        <p14:creationId xmlns:p14="http://schemas.microsoft.com/office/powerpoint/2010/main" val="202574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defTabSz="822960"/>
            <a:fld id="{86F384C6-77FA-4AF6-AF10-492DE6DC1E29}" type="datetimeFigureOut">
              <a:rPr lang="zh-CN" altLang="en-US" smtClean="0">
                <a:solidFill>
                  <a:prstClr val="black">
                    <a:tint val="75000"/>
                  </a:prstClr>
                </a:solidFill>
              </a:rPr>
              <a:pPr defTabSz="822960"/>
              <a:t>2018-9-10</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pPr defTabSz="822960"/>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pPr defTabSz="822960"/>
            <a:fld id="{101218CE-149D-49E3-8033-D5CD97556C98}" type="slidenum">
              <a:rPr lang="zh-CN" altLang="en-US" smtClean="0">
                <a:solidFill>
                  <a:prstClr val="black">
                    <a:tint val="75000"/>
                  </a:prstClr>
                </a:solidFill>
              </a:rPr>
              <a:pPr defTabSz="822960"/>
              <a:t>‹#›</a:t>
            </a:fld>
            <a:endParaRPr lang="zh-CN" altLang="en-US">
              <a:solidFill>
                <a:prstClr val="black">
                  <a:tint val="75000"/>
                </a:prstClr>
              </a:solidFill>
            </a:endParaRPr>
          </a:p>
        </p:txBody>
      </p:sp>
    </p:spTree>
    <p:extLst>
      <p:ext uri="{BB962C8B-B14F-4D97-AF65-F5344CB8AC3E}">
        <p14:creationId xmlns:p14="http://schemas.microsoft.com/office/powerpoint/2010/main" val="1003501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pPr defTabSz="822960"/>
            <a:fld id="{86F384C6-77FA-4AF6-AF10-492DE6DC1E29}" type="datetimeFigureOut">
              <a:rPr lang="zh-CN" altLang="en-US" smtClean="0">
                <a:solidFill>
                  <a:prstClr val="black">
                    <a:tint val="75000"/>
                  </a:prstClr>
                </a:solidFill>
              </a:rPr>
              <a:pPr defTabSz="822960"/>
              <a:t>2018-9-10</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pPr defTabSz="822960"/>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pPr defTabSz="822960"/>
            <a:fld id="{101218CE-149D-49E3-8033-D5CD97556C98}" type="slidenum">
              <a:rPr lang="zh-CN" altLang="en-US" smtClean="0">
                <a:solidFill>
                  <a:prstClr val="black">
                    <a:tint val="75000"/>
                  </a:prstClr>
                </a:solidFill>
              </a:rPr>
              <a:pPr defTabSz="822960"/>
              <a:t>‹#›</a:t>
            </a:fld>
            <a:endParaRPr lang="zh-CN" altLang="en-US">
              <a:solidFill>
                <a:prstClr val="black">
                  <a:tint val="75000"/>
                </a:prstClr>
              </a:solidFill>
            </a:endParaRPr>
          </a:p>
        </p:txBody>
      </p:sp>
    </p:spTree>
    <p:extLst>
      <p:ext uri="{BB962C8B-B14F-4D97-AF65-F5344CB8AC3E}">
        <p14:creationId xmlns:p14="http://schemas.microsoft.com/office/powerpoint/2010/main" val="1626874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部分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C481E25D-50D1-42CF-BAB0-16A1AC5354B4}" type="datetimeFigureOut">
              <a:rPr lang="zh-CN" altLang="en-US" smtClean="0"/>
              <a:pPr/>
              <a:t>2018-9-10</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07B35ADE-9459-4C9D-BB92-329CDB0773D8}" type="slidenum">
              <a:rPr lang="zh-CN" altLang="en-US" smtClean="0"/>
              <a:pPr/>
              <a:t>‹#›</a:t>
            </a:fld>
            <a:endParaRPr lang="zh-CN" altLang="en-US" dirty="0"/>
          </a:p>
        </p:txBody>
      </p:sp>
      <p:sp>
        <p:nvSpPr>
          <p:cNvPr id="11" name="矩形 4"/>
          <p:cNvSpPr/>
          <p:nvPr userDrawn="1"/>
        </p:nvSpPr>
        <p:spPr>
          <a:xfrm>
            <a:off x="6156176" y="0"/>
            <a:ext cx="2987825" cy="2209428"/>
          </a:xfrm>
          <a:prstGeom prst="rect">
            <a:avLst/>
          </a:prstGeom>
          <a:solidFill>
            <a:srgbClr val="7FA6C7">
              <a:lumMod val="60000"/>
              <a:lumOff val="40000"/>
              <a:alpha val="69804"/>
            </a:srgbClr>
          </a:solidFill>
          <a:ln w="12700" cap="flat" cmpd="sng" algn="ctr">
            <a:noFill/>
            <a:prstDash val="solid"/>
            <a:miter lim="800000"/>
          </a:ln>
          <a:effectLst/>
        </p:spPr>
        <p:txBody>
          <a:bodyPr vert="horz"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dirty="0">
              <a:ln>
                <a:noFill/>
              </a:ln>
              <a:solidFill>
                <a:prstClr val="white"/>
              </a:solidFill>
              <a:effectLst/>
              <a:uLnTx/>
              <a:uFillTx/>
              <a:latin typeface="方正粗宋简体"/>
              <a:ea typeface="方正粗宋简体"/>
            </a:endParaRPr>
          </a:p>
        </p:txBody>
      </p:sp>
      <p:sp>
        <p:nvSpPr>
          <p:cNvPr id="12" name="矩形 4"/>
          <p:cNvSpPr/>
          <p:nvPr userDrawn="1"/>
        </p:nvSpPr>
        <p:spPr>
          <a:xfrm>
            <a:off x="2313365" y="2208886"/>
            <a:ext cx="6830636" cy="1440160"/>
          </a:xfrm>
          <a:prstGeom prst="rect">
            <a:avLst/>
          </a:prstGeom>
          <a:solidFill>
            <a:srgbClr val="0072C6"/>
          </a:solidFill>
          <a:ln w="12700" cap="flat" cmpd="sng" algn="ctr">
            <a:noFill/>
            <a:prstDash val="solid"/>
            <a:miter lim="800000"/>
          </a:ln>
          <a:effectLst/>
        </p:spPr>
        <p:txBody>
          <a:bodyPr rtlCol="0" anchor="ctr"/>
          <a:lstStyle/>
          <a:p>
            <a:r>
              <a:rPr lang="zh-CN" altLang="en-US" sz="2800" dirty="0">
                <a:solidFill>
                  <a:prstClr val="white"/>
                </a:solidFill>
                <a:latin typeface="方正粗宋简体"/>
                <a:ea typeface="方正粗宋简体"/>
              </a:rPr>
              <a:t>          </a:t>
            </a:r>
          </a:p>
        </p:txBody>
      </p:sp>
      <p:sp>
        <p:nvSpPr>
          <p:cNvPr id="15" name="矩形 4"/>
          <p:cNvSpPr/>
          <p:nvPr userDrawn="1"/>
        </p:nvSpPr>
        <p:spPr>
          <a:xfrm>
            <a:off x="1" y="3649046"/>
            <a:ext cx="2313364" cy="1494454"/>
          </a:xfrm>
          <a:prstGeom prst="rect">
            <a:avLst/>
          </a:prstGeom>
          <a:solidFill>
            <a:srgbClr val="4BACC6">
              <a:lumMod val="40000"/>
              <a:lumOff val="60000"/>
              <a:alpha val="70000"/>
            </a:srgbClr>
          </a:solidFill>
          <a:ln w="12700" cap="flat" cmpd="sng" algn="ctr">
            <a:noFill/>
            <a:prstDash val="solid"/>
            <a:miter lim="800000"/>
          </a:ln>
          <a:effectLst/>
        </p:spPr>
        <p:txBody>
          <a:bodyPr vert="horz"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2800" b="0" i="0" u="none" strike="noStrike" kern="0" cap="none" spc="0" normalizeH="0" baseline="0" noProof="0" dirty="0">
              <a:ln>
                <a:noFill/>
              </a:ln>
              <a:solidFill>
                <a:prstClr val="white"/>
              </a:solidFill>
              <a:effectLst/>
              <a:uLnTx/>
              <a:uFillTx/>
              <a:latin typeface="方正粗宋简体"/>
              <a:ea typeface="方正粗宋简体"/>
            </a:endParaRPr>
          </a:p>
        </p:txBody>
      </p:sp>
      <p:sp>
        <p:nvSpPr>
          <p:cNvPr id="16" name="Oval 4" descr="medical perspectives_EYEWIRE(04)_nfine"/>
          <p:cNvSpPr>
            <a:spLocks noChangeArrowheads="1"/>
          </p:cNvSpPr>
          <p:nvPr userDrawn="1"/>
        </p:nvSpPr>
        <p:spPr bwMode="auto">
          <a:xfrm>
            <a:off x="1" y="2209428"/>
            <a:ext cx="2313364" cy="143961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a:ln w="38100">
            <a:noFill/>
            <a:round/>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
        <p:nvSpPr>
          <p:cNvPr id="18" name="文本占位符 17"/>
          <p:cNvSpPr>
            <a:spLocks noGrp="1"/>
          </p:cNvSpPr>
          <p:nvPr>
            <p:ph type="body" sz="quarter" idx="13"/>
          </p:nvPr>
        </p:nvSpPr>
        <p:spPr>
          <a:xfrm>
            <a:off x="6156325" y="914971"/>
            <a:ext cx="2987675" cy="504651"/>
          </a:xfrm>
        </p:spPr>
        <p:txBody>
          <a:bodyPr>
            <a:noAutofit/>
          </a:bodyPr>
          <a:lstStyle>
            <a:lvl1pPr marL="0" indent="0">
              <a:buNone/>
              <a:defRPr lang="zh-CN" altLang="en-US" sz="2400" b="1" kern="1200" dirty="0">
                <a:solidFill>
                  <a:schemeClr val="accent1"/>
                </a:solidFill>
                <a:latin typeface="微软雅黑" panose="020B0503020204020204" pitchFamily="34" charset="-122"/>
                <a:ea typeface="微软雅黑" panose="020B0503020204020204" pitchFamily="34" charset="-122"/>
                <a:cs typeface="+mn-cs"/>
              </a:defRPr>
            </a:lvl1pPr>
          </a:lstStyle>
          <a:p>
            <a:pPr lvl="0"/>
            <a:r>
              <a:rPr lang="zh-CN" altLang="en-US" dirty="0"/>
              <a:t>编辑母版文本样式</a:t>
            </a:r>
          </a:p>
        </p:txBody>
      </p:sp>
      <p:sp>
        <p:nvSpPr>
          <p:cNvPr id="20" name="文本占位符 19"/>
          <p:cNvSpPr>
            <a:spLocks noGrp="1"/>
          </p:cNvSpPr>
          <p:nvPr>
            <p:ph type="body" sz="quarter" idx="14"/>
          </p:nvPr>
        </p:nvSpPr>
        <p:spPr>
          <a:xfrm>
            <a:off x="2314628" y="2629062"/>
            <a:ext cx="6829372" cy="643384"/>
          </a:xfrm>
        </p:spPr>
        <p:txBody>
          <a:bodyPr>
            <a:normAutofit/>
          </a:bodyPr>
          <a:lstStyle>
            <a:lvl1pPr marL="0" indent="0" algn="ctr">
              <a:buNone/>
              <a:defRPr lang="zh-CN" altLang="en-US" sz="2800" kern="1200" dirty="0" smtClean="0">
                <a:solidFill>
                  <a:schemeClr val="bg1"/>
                </a:solidFill>
                <a:latin typeface="方正粗宋简体"/>
                <a:ea typeface="方正粗宋简体"/>
                <a:cs typeface="+mn-cs"/>
              </a:defRPr>
            </a:lvl1pPr>
          </a:lstStyle>
          <a:p>
            <a:pPr lvl="0"/>
            <a:r>
              <a:rPr lang="zh-CN" altLang="en-US" dirty="0"/>
              <a:t>编辑母版文本样式</a:t>
            </a:r>
          </a:p>
        </p:txBody>
      </p:sp>
    </p:spTree>
    <p:extLst>
      <p:ext uri="{BB962C8B-B14F-4D97-AF65-F5344CB8AC3E}">
        <p14:creationId xmlns:p14="http://schemas.microsoft.com/office/powerpoint/2010/main" val="25732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13" name="矩形 12"/>
          <p:cNvSpPr/>
          <p:nvPr userDrawn="1"/>
        </p:nvSpPr>
        <p:spPr bwMode="auto">
          <a:xfrm>
            <a:off x="0" y="4762188"/>
            <a:ext cx="9144001" cy="381312"/>
          </a:xfrm>
          <a:prstGeom prst="rect">
            <a:avLst/>
          </a:prstGeom>
          <a:gradFill>
            <a:gsLst>
              <a:gs pos="80000">
                <a:srgbClr val="026DCE">
                  <a:alpha val="70000"/>
                </a:srgbClr>
              </a:gs>
              <a:gs pos="26000">
                <a:srgbClr val="014C83"/>
              </a:gs>
            </a:gsLst>
            <a:path path="circle">
              <a:fillToRect l="100000" t="100000"/>
            </a:path>
          </a:gra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Franklin Gothic Medium"/>
              <a:ea typeface="微软雅黑"/>
              <a:cs typeface="+mn-cs"/>
            </a:endParaRPr>
          </a:p>
        </p:txBody>
      </p:sp>
      <p:sp>
        <p:nvSpPr>
          <p:cNvPr id="14" name="矩形 13"/>
          <p:cNvSpPr/>
          <p:nvPr userDrawn="1"/>
        </p:nvSpPr>
        <p:spPr bwMode="auto">
          <a:xfrm>
            <a:off x="0" y="-25399"/>
            <a:ext cx="9171629" cy="794667"/>
          </a:xfrm>
          <a:prstGeom prst="rect">
            <a:avLst/>
          </a:prstGeom>
          <a:gradFill flip="none" rotWithShape="1">
            <a:gsLst>
              <a:gs pos="21000">
                <a:srgbClr val="012E57">
                  <a:lumMod val="75000"/>
                  <a:lumOff val="25000"/>
                </a:srgbClr>
              </a:gs>
              <a:gs pos="86000">
                <a:srgbClr val="014C83"/>
              </a:gs>
            </a:gsLst>
            <a:path path="circle">
              <a:fillToRect l="100000" t="100000"/>
            </a:path>
            <a:tileRect r="-100000" b="-100000"/>
          </a:gra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latin typeface="Franklin Gothic Medium"/>
              <a:ea typeface="微软雅黑"/>
              <a:cs typeface="+mn-cs"/>
            </a:endParaRPr>
          </a:p>
        </p:txBody>
      </p:sp>
      <p:sp>
        <p:nvSpPr>
          <p:cNvPr id="16" name="灯片编号占位符 3"/>
          <p:cNvSpPr txBox="1">
            <a:spLocks/>
          </p:cNvSpPr>
          <p:nvPr userDrawn="1"/>
        </p:nvSpPr>
        <p:spPr>
          <a:xfrm>
            <a:off x="294126" y="4834575"/>
            <a:ext cx="1439863" cy="236538"/>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altLang="en-US" sz="12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rPr>
              <a:t> </a:t>
            </a:r>
            <a:fld id="{7C5E4C7A-43C3-449A-8119-E420EB00870B}" type="slidenum">
              <a:rPr kumimoji="0" lang="zh-CN" altLang="en-US" sz="1200" b="1" i="0" u="none" strike="noStrike" kern="1200" cap="none" spc="0" normalizeH="0" baseline="0" noProof="0" smtClean="0">
                <a:ln>
                  <a:noFill/>
                </a:ln>
                <a:solidFill>
                  <a:prstClr val="white"/>
                </a:solidFill>
                <a:effectLst/>
                <a:uLnTx/>
                <a:uFillTx/>
                <a:latin typeface="微软雅黑" pitchFamily="34" charset="-122"/>
                <a:ea typeface="微软雅黑" pitchFamily="34" charset="-122"/>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endParaRPr>
          </a:p>
        </p:txBody>
      </p:sp>
      <p:sp>
        <p:nvSpPr>
          <p:cNvPr id="17" name="灯片编号占位符 3"/>
          <p:cNvSpPr txBox="1">
            <a:spLocks/>
          </p:cNvSpPr>
          <p:nvPr userDrawn="1"/>
        </p:nvSpPr>
        <p:spPr>
          <a:xfrm>
            <a:off x="6300193" y="4812762"/>
            <a:ext cx="2808312" cy="236538"/>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zh-CN" altLang="en-US" sz="120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rPr>
              <a:t>城乡居民医疗参保宣传手册（学生）</a:t>
            </a:r>
          </a:p>
        </p:txBody>
      </p:sp>
      <p:sp>
        <p:nvSpPr>
          <p:cNvPr id="18" name="标题 1"/>
          <p:cNvSpPr txBox="1">
            <a:spLocks/>
          </p:cNvSpPr>
          <p:nvPr userDrawn="1"/>
        </p:nvSpPr>
        <p:spPr>
          <a:xfrm>
            <a:off x="294126" y="121568"/>
            <a:ext cx="5832475" cy="6477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200" b="1" kern="1200">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zh-CN" altLang="en-US" sz="2200" b="1" i="0" u="none" strike="noStrike" kern="1200" cap="none" spc="0" normalizeH="0" baseline="0" noProof="0" dirty="0">
              <a:ln>
                <a:noFill/>
              </a:ln>
              <a:solidFill>
                <a:sysClr val="window" lastClr="FFFFFF"/>
              </a:solidFill>
              <a:effectLst/>
              <a:uLnTx/>
              <a:uFillTx/>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 name="标题 1"/>
          <p:cNvSpPr>
            <a:spLocks noGrp="1"/>
          </p:cNvSpPr>
          <p:nvPr>
            <p:ph type="title"/>
          </p:nvPr>
        </p:nvSpPr>
        <p:spPr>
          <a:xfrm>
            <a:off x="251520" y="48084"/>
            <a:ext cx="5832475" cy="647700"/>
          </a:xfrm>
        </p:spPr>
        <p:txBody>
          <a:bodyPr>
            <a:normAutofit/>
          </a:bodyPr>
          <a:lstStyle>
            <a:lvl1pPr algn="l">
              <a:defRPr sz="240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endParaRPr lang="zh-CN" altLang="en-US" dirty="0"/>
          </a:p>
        </p:txBody>
      </p:sp>
      <p:sp>
        <p:nvSpPr>
          <p:cNvPr id="21" name="Oval 4" descr="medical perspectives_EYEWIRE(04)_nfine"/>
          <p:cNvSpPr>
            <a:spLocks noChangeArrowheads="1"/>
          </p:cNvSpPr>
          <p:nvPr userDrawn="1"/>
        </p:nvSpPr>
        <p:spPr bwMode="auto">
          <a:xfrm>
            <a:off x="8148887" y="-3446"/>
            <a:ext cx="815601" cy="743593"/>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w="38100">
            <a:noFill/>
            <a:round/>
            <a:headEnd/>
            <a:tailEnd/>
          </a:ln>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zh-CN" altLang="en-US">
              <a:ea typeface="宋体" panose="02010600030101010101" pitchFamily="2" charset="-122"/>
            </a:endParaRPr>
          </a:p>
        </p:txBody>
      </p:sp>
    </p:spTree>
    <p:extLst>
      <p:ext uri="{BB962C8B-B14F-4D97-AF65-F5344CB8AC3E}">
        <p14:creationId xmlns:p14="http://schemas.microsoft.com/office/powerpoint/2010/main" val="3855835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481E25D-50D1-42CF-BAB0-16A1AC5354B4}" type="datetimeFigureOut">
              <a:rPr lang="zh-CN" altLang="en-US" smtClean="0"/>
              <a:pPr/>
              <a:t>2018-9-10</a:t>
            </a:fld>
            <a:endParaRPr lang="zh-CN" altLang="en-US" dirty="0"/>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07B35ADE-9459-4C9D-BB92-329CDB0773D8}" type="slidenum">
              <a:rPr lang="zh-CN" altLang="en-US" smtClean="0"/>
              <a:pPr/>
              <a:t>‹#›</a:t>
            </a:fld>
            <a:endParaRPr lang="zh-CN" altLang="en-US" dirty="0"/>
          </a:p>
        </p:txBody>
      </p:sp>
    </p:spTree>
    <p:extLst>
      <p:ext uri="{BB962C8B-B14F-4D97-AF65-F5344CB8AC3E}">
        <p14:creationId xmlns:p14="http://schemas.microsoft.com/office/powerpoint/2010/main" val="132779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1371600" y="1340413"/>
            <a:ext cx="6400800" cy="2888687"/>
          </a:xfrm>
        </p:spPr>
        <p:txBody>
          <a:bodyPr/>
          <a:lstStyle>
            <a:lvl1pPr marL="0" indent="0" algn="ctr">
              <a:buNone/>
              <a:defRPr>
                <a:solidFill>
                  <a:schemeClr val="tx1">
                    <a:tint val="75000"/>
                  </a:schemeClr>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zh-CN" altLang="en-US" dirty="0"/>
              <a:t>单击此处编辑母版副标题样式</a:t>
            </a:r>
          </a:p>
        </p:txBody>
      </p:sp>
      <p:sp>
        <p:nvSpPr>
          <p:cNvPr id="4" name="日期占位符 3"/>
          <p:cNvSpPr>
            <a:spLocks noGrp="1"/>
          </p:cNvSpPr>
          <p:nvPr>
            <p:ph type="dt" sz="half" idx="10"/>
          </p:nvPr>
        </p:nvSpPr>
        <p:spPr/>
        <p:txBody>
          <a:bodyPr/>
          <a:lstStyle/>
          <a:p>
            <a:pPr defTabSz="822960"/>
            <a:fld id="{86F384C6-77FA-4AF6-AF10-492DE6DC1E29}" type="datetimeFigureOut">
              <a:rPr lang="zh-CN" altLang="en-US" smtClean="0">
                <a:solidFill>
                  <a:prstClr val="black">
                    <a:tint val="75000"/>
                  </a:prstClr>
                </a:solidFill>
              </a:rPr>
              <a:pPr defTabSz="822960"/>
              <a:t>2018-9-10</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pPr defTabSz="822960"/>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pPr defTabSz="822960"/>
            <a:fld id="{101218CE-149D-49E3-8033-D5CD97556C98}" type="slidenum">
              <a:rPr lang="zh-CN" altLang="en-US" smtClean="0">
                <a:solidFill>
                  <a:prstClr val="black">
                    <a:tint val="75000"/>
                  </a:prstClr>
                </a:solidFill>
              </a:rPr>
              <a:pPr defTabSz="822960"/>
              <a:t>‹#›</a:t>
            </a:fld>
            <a:endParaRPr lang="zh-CN" altLang="en-US">
              <a:solidFill>
                <a:prstClr val="black">
                  <a:tint val="75000"/>
                </a:prstClr>
              </a:solidFill>
            </a:endParaRPr>
          </a:p>
        </p:txBody>
      </p:sp>
    </p:spTree>
    <p:extLst>
      <p:ext uri="{BB962C8B-B14F-4D97-AF65-F5344CB8AC3E}">
        <p14:creationId xmlns:p14="http://schemas.microsoft.com/office/powerpoint/2010/main" val="1574327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正文内容">
    <p:spTree>
      <p:nvGrpSpPr>
        <p:cNvPr id="1" name=""/>
        <p:cNvGrpSpPr/>
        <p:nvPr/>
      </p:nvGrpSpPr>
      <p:grpSpPr>
        <a:xfrm>
          <a:off x="0" y="0"/>
          <a:ext cx="0" cy="0"/>
          <a:chOff x="0" y="0"/>
          <a:chExt cx="0" cy="0"/>
        </a:xfrm>
      </p:grpSpPr>
      <p:sp>
        <p:nvSpPr>
          <p:cNvPr id="12" name="矩形 11"/>
          <p:cNvSpPr/>
          <p:nvPr userDrawn="1"/>
        </p:nvSpPr>
        <p:spPr bwMode="auto">
          <a:xfrm>
            <a:off x="1" y="4800318"/>
            <a:ext cx="9144001" cy="343181"/>
          </a:xfrm>
          <a:prstGeom prst="rect">
            <a:avLst/>
          </a:prstGeom>
          <a:gradFill>
            <a:gsLst>
              <a:gs pos="80000">
                <a:srgbClr val="026DCE">
                  <a:alpha val="70000"/>
                </a:srgbClr>
              </a:gs>
              <a:gs pos="26000">
                <a:schemeClr val="tx2"/>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22960" rtl="0" eaLnBrk="1" fontAlgn="auto" latinLnBrk="0" hangingPunct="1">
              <a:lnSpc>
                <a:spcPct val="100000"/>
              </a:lnSpc>
              <a:spcBef>
                <a:spcPts val="0"/>
              </a:spcBef>
              <a:spcAft>
                <a:spcPts val="0"/>
              </a:spcAft>
              <a:buClrTx/>
              <a:buSzTx/>
              <a:buFontTx/>
              <a:buNone/>
              <a:tabLst/>
              <a:defRPr/>
            </a:pPr>
            <a:endParaRPr kumimoji="0" lang="zh-CN" altLang="en-US" sz="1620" b="0" i="0" u="none" strike="noStrike" kern="1200" cap="none" spc="0" normalizeH="0" baseline="0" noProof="0">
              <a:ln>
                <a:noFill/>
              </a:ln>
              <a:solidFill>
                <a:prstClr val="white"/>
              </a:solidFill>
              <a:effectLst/>
              <a:uLnTx/>
              <a:uFillTx/>
              <a:latin typeface="Franklin Gothic Medium"/>
              <a:ea typeface="微软雅黑"/>
              <a:cs typeface="+mn-cs"/>
            </a:endParaRPr>
          </a:p>
        </p:txBody>
      </p:sp>
      <p:sp>
        <p:nvSpPr>
          <p:cNvPr id="10" name="矩形 9"/>
          <p:cNvSpPr/>
          <p:nvPr userDrawn="1"/>
        </p:nvSpPr>
        <p:spPr bwMode="auto">
          <a:xfrm>
            <a:off x="-1" y="-22859"/>
            <a:ext cx="9144001" cy="715200"/>
          </a:xfrm>
          <a:prstGeom prst="rect">
            <a:avLst/>
          </a:prstGeom>
          <a:gradFill flip="none" rotWithShape="1">
            <a:gsLst>
              <a:gs pos="21000">
                <a:schemeClr val="accent2">
                  <a:lumMod val="75000"/>
                  <a:lumOff val="25000"/>
                </a:schemeClr>
              </a:gs>
              <a:gs pos="86000">
                <a:schemeClr val="tx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22960" rtl="0" eaLnBrk="1" fontAlgn="auto" latinLnBrk="0" hangingPunct="1">
              <a:lnSpc>
                <a:spcPct val="100000"/>
              </a:lnSpc>
              <a:spcBef>
                <a:spcPts val="0"/>
              </a:spcBef>
              <a:spcAft>
                <a:spcPts val="0"/>
              </a:spcAft>
              <a:buClrTx/>
              <a:buSzTx/>
              <a:buFontTx/>
              <a:buNone/>
              <a:tabLst/>
              <a:defRPr/>
            </a:pPr>
            <a:endParaRPr kumimoji="0" lang="zh-CN" altLang="en-US" sz="1620" b="0" i="0" u="none" strike="noStrike" kern="1200" cap="none" spc="0" normalizeH="0" baseline="0" noProof="0">
              <a:ln>
                <a:noFill/>
              </a:ln>
              <a:solidFill>
                <a:prstClr val="white"/>
              </a:solidFill>
              <a:effectLst/>
              <a:uLnTx/>
              <a:uFillTx/>
              <a:latin typeface="Franklin Gothic Medium"/>
              <a:ea typeface="微软雅黑"/>
              <a:cs typeface="+mn-cs"/>
            </a:endParaRPr>
          </a:p>
        </p:txBody>
      </p:sp>
      <p:pic>
        <p:nvPicPr>
          <p:cNvPr id="13" name="图片 12"/>
          <p:cNvPicPr>
            <a:picLocks noChangeAspect="1"/>
          </p:cNvPicPr>
          <p:nvPr userDrawn="1"/>
        </p:nvPicPr>
        <p:blipFill rotWithShape="1">
          <a:blip r:embed="rId2" cstate="print">
            <a:extLst>
              <a:ext uri="{28A0092B-C50C-407E-A947-70E740481C1C}">
                <a14:useLocalDpi xmlns:a14="http://schemas.microsoft.com/office/drawing/2010/main" val="0"/>
              </a:ext>
            </a:extLst>
          </a:blip>
          <a:srcRect b="6852"/>
          <a:stretch/>
        </p:blipFill>
        <p:spPr>
          <a:xfrm>
            <a:off x="7418232" y="-64915"/>
            <a:ext cx="1534033" cy="799312"/>
          </a:xfrm>
          <a:prstGeom prst="ellipse">
            <a:avLst/>
          </a:prstGeom>
          <a:ln>
            <a:noFill/>
          </a:ln>
          <a:effectLst>
            <a:softEdge rad="112500"/>
          </a:effectLst>
        </p:spPr>
      </p:pic>
      <p:sp>
        <p:nvSpPr>
          <p:cNvPr id="15" name="灯片编号占位符 3"/>
          <p:cNvSpPr txBox="1">
            <a:spLocks/>
          </p:cNvSpPr>
          <p:nvPr userDrawn="1"/>
        </p:nvSpPr>
        <p:spPr>
          <a:xfrm>
            <a:off x="179513" y="4865467"/>
            <a:ext cx="1439863" cy="212884"/>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r>
              <a:rPr kumimoji="0" lang="de-DE" alt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rPr>
              <a:t> </a:t>
            </a:r>
            <a:fld id="{7C5E4C7A-43C3-449A-8119-E420EB00870B}" type="slidenum">
              <a:rPr kumimoji="0" lang="zh-CN" altLang="en-US" sz="1080" b="1" i="0" u="none" strike="noStrike" kern="1200" cap="none" spc="0" normalizeH="0" baseline="0" noProof="0" smtClean="0">
                <a:ln>
                  <a:noFill/>
                </a:ln>
                <a:solidFill>
                  <a:prstClr val="white"/>
                </a:solidFill>
                <a:effectLst/>
                <a:uLnTx/>
                <a:uFillTx/>
                <a:latin typeface="微软雅黑" pitchFamily="34" charset="-122"/>
                <a:ea typeface="微软雅黑" pitchFamily="34" charset="-122"/>
                <a:cs typeface="+mn-cs"/>
              </a:rPr>
              <a:pPr marL="0" marR="0" lvl="0" indent="0" algn="l" defTabSz="822960" rtl="0" eaLnBrk="1" fontAlgn="auto" latinLnBrk="0" hangingPunct="1">
                <a:lnSpc>
                  <a:spcPct val="100000"/>
                </a:lnSpc>
                <a:spcBef>
                  <a:spcPts val="0"/>
                </a:spcBef>
                <a:spcAft>
                  <a:spcPts val="0"/>
                </a:spcAft>
                <a:buClrTx/>
                <a:buSzTx/>
                <a:buFontTx/>
                <a:buNone/>
                <a:tabLst/>
                <a:defRPr/>
              </a:pPr>
              <a:t>‹#›</a:t>
            </a:fld>
            <a:endParaRPr kumimoji="0" 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endParaRPr>
          </a:p>
        </p:txBody>
      </p:sp>
      <p:sp>
        <p:nvSpPr>
          <p:cNvPr id="16" name="灯片编号占位符 3"/>
          <p:cNvSpPr txBox="1">
            <a:spLocks/>
          </p:cNvSpPr>
          <p:nvPr userDrawn="1"/>
        </p:nvSpPr>
        <p:spPr>
          <a:xfrm>
            <a:off x="6973962" y="4849572"/>
            <a:ext cx="2422575" cy="212884"/>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r>
              <a:rPr kumimoji="0" lang="de-DE" alt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rPr>
              <a:t> </a:t>
            </a:r>
            <a:r>
              <a:rPr kumimoji="0" lang="en-US" altLang="zh-CN"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rPr>
              <a:t>XXXXXXXXXXXXXXXXX</a:t>
            </a:r>
            <a:endParaRPr kumimoji="0" 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endParaRPr>
          </a:p>
        </p:txBody>
      </p:sp>
      <p:sp>
        <p:nvSpPr>
          <p:cNvPr id="7" name="标题 1"/>
          <p:cNvSpPr>
            <a:spLocks noGrp="1"/>
          </p:cNvSpPr>
          <p:nvPr>
            <p:ph type="title"/>
          </p:nvPr>
        </p:nvSpPr>
        <p:spPr>
          <a:xfrm>
            <a:off x="294127" y="109411"/>
            <a:ext cx="5832475" cy="582930"/>
          </a:xfrm>
        </p:spPr>
        <p:txBody>
          <a:bodyPr/>
          <a:lstStyle>
            <a:lvl1pPr algn="l">
              <a:defRPr sz="198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endParaRPr lang="zh-CN" altLang="en-US" dirty="0"/>
          </a:p>
        </p:txBody>
      </p:sp>
      <p:sp>
        <p:nvSpPr>
          <p:cNvPr id="8" name="副标题 2"/>
          <p:cNvSpPr>
            <a:spLocks noGrp="1"/>
          </p:cNvSpPr>
          <p:nvPr>
            <p:ph type="subTitle" idx="1"/>
          </p:nvPr>
        </p:nvSpPr>
        <p:spPr>
          <a:xfrm>
            <a:off x="611560" y="1318513"/>
            <a:ext cx="7920880" cy="2888687"/>
          </a:xfrm>
        </p:spPr>
        <p:txBody>
          <a:bodyPr>
            <a:normAutofit/>
          </a:bodyPr>
          <a:lstStyle>
            <a:lvl1pPr marL="411480" indent="-411480" algn="l">
              <a:buFont typeface="Wingdings" panose="05000000000000000000" pitchFamily="2" charset="2"/>
              <a:buChar char="n"/>
              <a:defRPr sz="1800">
                <a:solidFill>
                  <a:schemeClr val="tx1"/>
                </a:solidFill>
                <a:latin typeface="微软雅黑" panose="020B0503020204020204" pitchFamily="34" charset="-122"/>
                <a:ea typeface="微软雅黑" panose="020B0503020204020204" pitchFamily="34" charset="-122"/>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zh-CN" altLang="en-US" dirty="0"/>
              <a:t>单击此处编辑母版副标题样式</a:t>
            </a:r>
          </a:p>
        </p:txBody>
      </p:sp>
    </p:spTree>
    <p:extLst>
      <p:ext uri="{BB962C8B-B14F-4D97-AF65-F5344CB8AC3E}">
        <p14:creationId xmlns:p14="http://schemas.microsoft.com/office/powerpoint/2010/main" val="2985730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空白内容">
    <p:spTree>
      <p:nvGrpSpPr>
        <p:cNvPr id="1" name=""/>
        <p:cNvGrpSpPr/>
        <p:nvPr/>
      </p:nvGrpSpPr>
      <p:grpSpPr>
        <a:xfrm>
          <a:off x="0" y="0"/>
          <a:ext cx="0" cy="0"/>
          <a:chOff x="0" y="0"/>
          <a:chExt cx="0" cy="0"/>
        </a:xfrm>
      </p:grpSpPr>
      <p:sp>
        <p:nvSpPr>
          <p:cNvPr id="12" name="矩形 11"/>
          <p:cNvSpPr/>
          <p:nvPr userDrawn="1"/>
        </p:nvSpPr>
        <p:spPr bwMode="auto">
          <a:xfrm>
            <a:off x="1" y="4800318"/>
            <a:ext cx="9144001" cy="343181"/>
          </a:xfrm>
          <a:prstGeom prst="rect">
            <a:avLst/>
          </a:prstGeom>
          <a:gradFill>
            <a:gsLst>
              <a:gs pos="80000">
                <a:srgbClr val="026DCE">
                  <a:alpha val="70000"/>
                </a:srgbClr>
              </a:gs>
              <a:gs pos="26000">
                <a:schemeClr val="tx2"/>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22960" rtl="0" eaLnBrk="1" fontAlgn="auto" latinLnBrk="0" hangingPunct="1">
              <a:lnSpc>
                <a:spcPct val="100000"/>
              </a:lnSpc>
              <a:spcBef>
                <a:spcPts val="0"/>
              </a:spcBef>
              <a:spcAft>
                <a:spcPts val="0"/>
              </a:spcAft>
              <a:buClrTx/>
              <a:buSzTx/>
              <a:buFontTx/>
              <a:buNone/>
              <a:tabLst/>
              <a:defRPr/>
            </a:pPr>
            <a:endParaRPr kumimoji="0" lang="zh-CN" altLang="en-US" sz="1620" b="0" i="0" u="none" strike="noStrike" kern="1200" cap="none" spc="0" normalizeH="0" baseline="0" noProof="0">
              <a:ln>
                <a:noFill/>
              </a:ln>
              <a:solidFill>
                <a:prstClr val="white"/>
              </a:solidFill>
              <a:effectLst/>
              <a:uLnTx/>
              <a:uFillTx/>
              <a:latin typeface="Franklin Gothic Medium"/>
              <a:ea typeface="微软雅黑"/>
              <a:cs typeface="+mn-cs"/>
            </a:endParaRPr>
          </a:p>
        </p:txBody>
      </p:sp>
      <p:sp>
        <p:nvSpPr>
          <p:cNvPr id="10" name="矩形 9"/>
          <p:cNvSpPr/>
          <p:nvPr userDrawn="1"/>
        </p:nvSpPr>
        <p:spPr bwMode="auto">
          <a:xfrm>
            <a:off x="-1" y="-22859"/>
            <a:ext cx="9144001" cy="715200"/>
          </a:xfrm>
          <a:prstGeom prst="rect">
            <a:avLst/>
          </a:prstGeom>
          <a:gradFill flip="none" rotWithShape="1">
            <a:gsLst>
              <a:gs pos="21000">
                <a:schemeClr val="accent2">
                  <a:lumMod val="75000"/>
                  <a:lumOff val="25000"/>
                </a:schemeClr>
              </a:gs>
              <a:gs pos="86000">
                <a:schemeClr val="tx2"/>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22960" rtl="0" eaLnBrk="1" fontAlgn="auto" latinLnBrk="0" hangingPunct="1">
              <a:lnSpc>
                <a:spcPct val="100000"/>
              </a:lnSpc>
              <a:spcBef>
                <a:spcPts val="0"/>
              </a:spcBef>
              <a:spcAft>
                <a:spcPts val="0"/>
              </a:spcAft>
              <a:buClrTx/>
              <a:buSzTx/>
              <a:buFontTx/>
              <a:buNone/>
              <a:tabLst/>
              <a:defRPr/>
            </a:pPr>
            <a:endParaRPr kumimoji="0" lang="zh-CN" altLang="en-US" sz="1620" b="0" i="0" u="none" strike="noStrike" kern="1200" cap="none" spc="0" normalizeH="0" baseline="0" noProof="0">
              <a:ln>
                <a:noFill/>
              </a:ln>
              <a:solidFill>
                <a:prstClr val="white"/>
              </a:solidFill>
              <a:effectLst/>
              <a:uLnTx/>
              <a:uFillTx/>
              <a:latin typeface="Franklin Gothic Medium"/>
              <a:ea typeface="微软雅黑"/>
              <a:cs typeface="+mn-cs"/>
            </a:endParaRPr>
          </a:p>
        </p:txBody>
      </p:sp>
      <p:pic>
        <p:nvPicPr>
          <p:cNvPr id="13" name="图片 12"/>
          <p:cNvPicPr>
            <a:picLocks noChangeAspect="1"/>
          </p:cNvPicPr>
          <p:nvPr userDrawn="1"/>
        </p:nvPicPr>
        <p:blipFill rotWithShape="1">
          <a:blip r:embed="rId2" cstate="print">
            <a:extLst>
              <a:ext uri="{28A0092B-C50C-407E-A947-70E740481C1C}">
                <a14:useLocalDpi xmlns:a14="http://schemas.microsoft.com/office/drawing/2010/main" val="0"/>
              </a:ext>
            </a:extLst>
          </a:blip>
          <a:srcRect b="6852"/>
          <a:stretch/>
        </p:blipFill>
        <p:spPr>
          <a:xfrm>
            <a:off x="7358448" y="-73915"/>
            <a:ext cx="1534033" cy="799312"/>
          </a:xfrm>
          <a:prstGeom prst="ellipse">
            <a:avLst/>
          </a:prstGeom>
          <a:ln>
            <a:noFill/>
          </a:ln>
          <a:effectLst>
            <a:softEdge rad="112500"/>
          </a:effectLst>
        </p:spPr>
      </p:pic>
      <p:sp>
        <p:nvSpPr>
          <p:cNvPr id="15" name="灯片编号占位符 3"/>
          <p:cNvSpPr txBox="1">
            <a:spLocks/>
          </p:cNvSpPr>
          <p:nvPr userDrawn="1"/>
        </p:nvSpPr>
        <p:spPr>
          <a:xfrm>
            <a:off x="179513" y="4865467"/>
            <a:ext cx="1439863" cy="212884"/>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r>
              <a:rPr kumimoji="0" lang="de-DE" alt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rPr>
              <a:t> </a:t>
            </a:r>
            <a:fld id="{7C5E4C7A-43C3-449A-8119-E420EB00870B}" type="slidenum">
              <a:rPr kumimoji="0" lang="zh-CN" altLang="en-US" sz="1080" b="1" i="0" u="none" strike="noStrike" kern="1200" cap="none" spc="0" normalizeH="0" baseline="0" noProof="0" smtClean="0">
                <a:ln>
                  <a:noFill/>
                </a:ln>
                <a:solidFill>
                  <a:prstClr val="white"/>
                </a:solidFill>
                <a:effectLst/>
                <a:uLnTx/>
                <a:uFillTx/>
                <a:latin typeface="微软雅黑" pitchFamily="34" charset="-122"/>
                <a:ea typeface="微软雅黑" pitchFamily="34" charset="-122"/>
                <a:cs typeface="+mn-cs"/>
              </a:rPr>
              <a:pPr marL="0" marR="0" lvl="0" indent="0" algn="l" defTabSz="822960" rtl="0" eaLnBrk="1" fontAlgn="auto" latinLnBrk="0" hangingPunct="1">
                <a:lnSpc>
                  <a:spcPct val="100000"/>
                </a:lnSpc>
                <a:spcBef>
                  <a:spcPts val="0"/>
                </a:spcBef>
                <a:spcAft>
                  <a:spcPts val="0"/>
                </a:spcAft>
                <a:buClrTx/>
                <a:buSzTx/>
                <a:buFontTx/>
                <a:buNone/>
                <a:tabLst/>
                <a:defRPr/>
              </a:pPr>
              <a:t>‹#›</a:t>
            </a:fld>
            <a:endParaRPr kumimoji="0" 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endParaRPr>
          </a:p>
        </p:txBody>
      </p:sp>
      <p:sp>
        <p:nvSpPr>
          <p:cNvPr id="16" name="灯片编号占位符 3"/>
          <p:cNvSpPr txBox="1">
            <a:spLocks/>
          </p:cNvSpPr>
          <p:nvPr userDrawn="1"/>
        </p:nvSpPr>
        <p:spPr>
          <a:xfrm>
            <a:off x="6973962" y="4849572"/>
            <a:ext cx="2422575" cy="212884"/>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r>
              <a:rPr kumimoji="0" lang="en-US" alt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rPr>
              <a:t>XXXXXXXXXXXXXXXXXX</a:t>
            </a:r>
            <a:endParaRPr kumimoji="0" 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endParaRPr>
          </a:p>
        </p:txBody>
      </p:sp>
      <p:sp>
        <p:nvSpPr>
          <p:cNvPr id="7" name="标题 1"/>
          <p:cNvSpPr>
            <a:spLocks noGrp="1"/>
          </p:cNvSpPr>
          <p:nvPr>
            <p:ph type="title"/>
          </p:nvPr>
        </p:nvSpPr>
        <p:spPr>
          <a:xfrm>
            <a:off x="294127" y="109411"/>
            <a:ext cx="5832475" cy="582930"/>
          </a:xfrm>
        </p:spPr>
        <p:txBody>
          <a:bodyPr/>
          <a:lstStyle>
            <a:lvl1pPr algn="l">
              <a:defRPr sz="1980" b="1">
                <a:solidFill>
                  <a:schemeClr val="bg1"/>
                </a:solidFill>
                <a:latin typeface="Times New Roman" panose="02020603050405020304" pitchFamily="18" charset="0"/>
                <a:ea typeface="微软雅黑" panose="020B0503020204020204" pitchFamily="34" charset="-122"/>
                <a:cs typeface="Times New Roman" panose="02020603050405020304" pitchFamily="18" charset="0"/>
              </a:defRPr>
            </a:lvl1pPr>
          </a:lstStyle>
          <a:p>
            <a:endParaRPr lang="zh-CN" altLang="en-US" dirty="0"/>
          </a:p>
        </p:txBody>
      </p:sp>
    </p:spTree>
    <p:extLst>
      <p:ext uri="{BB962C8B-B14F-4D97-AF65-F5344CB8AC3E}">
        <p14:creationId xmlns:p14="http://schemas.microsoft.com/office/powerpoint/2010/main" val="2894220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页码">
    <p:spTree>
      <p:nvGrpSpPr>
        <p:cNvPr id="1" name=""/>
        <p:cNvGrpSpPr/>
        <p:nvPr/>
      </p:nvGrpSpPr>
      <p:grpSpPr>
        <a:xfrm>
          <a:off x="0" y="0"/>
          <a:ext cx="0" cy="0"/>
          <a:chOff x="0" y="0"/>
          <a:chExt cx="0" cy="0"/>
        </a:xfrm>
      </p:grpSpPr>
      <p:sp>
        <p:nvSpPr>
          <p:cNvPr id="12" name="矩形 11"/>
          <p:cNvSpPr/>
          <p:nvPr userDrawn="1"/>
        </p:nvSpPr>
        <p:spPr bwMode="auto">
          <a:xfrm>
            <a:off x="1" y="4800318"/>
            <a:ext cx="9144001" cy="343181"/>
          </a:xfrm>
          <a:prstGeom prst="rect">
            <a:avLst/>
          </a:prstGeom>
          <a:gradFill>
            <a:gsLst>
              <a:gs pos="80000">
                <a:srgbClr val="026DCE">
                  <a:alpha val="70000"/>
                </a:srgbClr>
              </a:gs>
              <a:gs pos="26000">
                <a:schemeClr val="tx2"/>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822960" rtl="0" eaLnBrk="1" fontAlgn="auto" latinLnBrk="0" hangingPunct="1">
              <a:lnSpc>
                <a:spcPct val="100000"/>
              </a:lnSpc>
              <a:spcBef>
                <a:spcPts val="0"/>
              </a:spcBef>
              <a:spcAft>
                <a:spcPts val="0"/>
              </a:spcAft>
              <a:buClrTx/>
              <a:buSzTx/>
              <a:buFontTx/>
              <a:buNone/>
              <a:tabLst/>
              <a:defRPr/>
            </a:pPr>
            <a:endParaRPr kumimoji="0" lang="zh-CN" altLang="en-US" sz="1620" b="0" i="0" u="none" strike="noStrike" kern="1200" cap="none" spc="0" normalizeH="0" baseline="0" noProof="0">
              <a:ln>
                <a:noFill/>
              </a:ln>
              <a:solidFill>
                <a:prstClr val="white"/>
              </a:solidFill>
              <a:effectLst/>
              <a:uLnTx/>
              <a:uFillTx/>
              <a:latin typeface="Franklin Gothic Medium"/>
              <a:ea typeface="微软雅黑"/>
              <a:cs typeface="+mn-cs"/>
            </a:endParaRPr>
          </a:p>
        </p:txBody>
      </p:sp>
      <p:sp>
        <p:nvSpPr>
          <p:cNvPr id="15" name="灯片编号占位符 3"/>
          <p:cNvSpPr txBox="1">
            <a:spLocks/>
          </p:cNvSpPr>
          <p:nvPr userDrawn="1"/>
        </p:nvSpPr>
        <p:spPr>
          <a:xfrm>
            <a:off x="179513" y="4865467"/>
            <a:ext cx="1439863" cy="212884"/>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r>
              <a:rPr kumimoji="0" lang="de-DE" alt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rPr>
              <a:t> </a:t>
            </a:r>
            <a:fld id="{7C5E4C7A-43C3-449A-8119-E420EB00870B}" type="slidenum">
              <a:rPr kumimoji="0" lang="zh-CN" altLang="en-US" sz="1080" b="1" i="0" u="none" strike="noStrike" kern="1200" cap="none" spc="0" normalizeH="0" baseline="0" noProof="0" smtClean="0">
                <a:ln>
                  <a:noFill/>
                </a:ln>
                <a:solidFill>
                  <a:prstClr val="white"/>
                </a:solidFill>
                <a:effectLst/>
                <a:uLnTx/>
                <a:uFillTx/>
                <a:latin typeface="微软雅黑" pitchFamily="34" charset="-122"/>
                <a:ea typeface="微软雅黑" pitchFamily="34" charset="-122"/>
                <a:cs typeface="+mn-cs"/>
              </a:rPr>
              <a:pPr marL="0" marR="0" lvl="0" indent="0" algn="l" defTabSz="822960" rtl="0" eaLnBrk="1" fontAlgn="auto" latinLnBrk="0" hangingPunct="1">
                <a:lnSpc>
                  <a:spcPct val="100000"/>
                </a:lnSpc>
                <a:spcBef>
                  <a:spcPts val="0"/>
                </a:spcBef>
                <a:spcAft>
                  <a:spcPts val="0"/>
                </a:spcAft>
                <a:buClrTx/>
                <a:buSzTx/>
                <a:buFontTx/>
                <a:buNone/>
                <a:tabLst/>
                <a:defRPr/>
              </a:pPr>
              <a:t>‹#›</a:t>
            </a:fld>
            <a:endParaRPr kumimoji="0" 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endParaRPr>
          </a:p>
        </p:txBody>
      </p:sp>
      <p:sp>
        <p:nvSpPr>
          <p:cNvPr id="16" name="灯片编号占位符 3"/>
          <p:cNvSpPr txBox="1">
            <a:spLocks/>
          </p:cNvSpPr>
          <p:nvPr userDrawn="1"/>
        </p:nvSpPr>
        <p:spPr>
          <a:xfrm>
            <a:off x="6973962" y="4849572"/>
            <a:ext cx="2422575" cy="212884"/>
          </a:xfrm>
          <a:prstGeom prst="rect">
            <a:avLst/>
          </a:prstGeom>
        </p:spPr>
        <p:txBody>
          <a:bodyPr/>
          <a:lstStyle>
            <a:defPPr>
              <a:defRPr lang="zh-CN"/>
            </a:defPPr>
            <a:lvl1pPr marL="0" algn="l" defTabSz="914400" rtl="0" eaLnBrk="1" latinLnBrk="0" hangingPunct="1">
              <a:defRPr sz="1200" i="0" kern="1200">
                <a:solidFill>
                  <a:schemeClr val="accent6">
                    <a:lumMod val="50000"/>
                  </a:schemeClr>
                </a:solidFill>
                <a:latin typeface="微软雅黑" pitchFamily="34" charset="-122"/>
                <a:ea typeface="微软雅黑" pitchFamily="34"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822960" rtl="0" eaLnBrk="1" fontAlgn="auto" latinLnBrk="0" hangingPunct="1">
              <a:lnSpc>
                <a:spcPct val="100000"/>
              </a:lnSpc>
              <a:spcBef>
                <a:spcPts val="0"/>
              </a:spcBef>
              <a:spcAft>
                <a:spcPts val="0"/>
              </a:spcAft>
              <a:buClrTx/>
              <a:buSzTx/>
              <a:buFontTx/>
              <a:buNone/>
              <a:tabLst/>
              <a:defRPr/>
            </a:pPr>
            <a:r>
              <a:rPr kumimoji="0" lang="en-US" alt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rPr>
              <a:t>XXXXXXXXXXXXXXXXX</a:t>
            </a:r>
            <a:endParaRPr kumimoji="0" lang="en-US" sz="1080" b="1" i="0" u="none" strike="noStrike" kern="1200" cap="none" spc="0" normalizeH="0" baseline="0" noProof="0" dirty="0">
              <a:ln>
                <a:noFill/>
              </a:ln>
              <a:solidFill>
                <a:prstClr val="white"/>
              </a:solidFill>
              <a:effectLst/>
              <a:uLnTx/>
              <a:uFillTx/>
              <a:latin typeface="微软雅黑" pitchFamily="34" charset="-122"/>
              <a:ea typeface="微软雅黑" pitchFamily="34" charset="-122"/>
              <a:cs typeface="+mn-cs"/>
            </a:endParaRPr>
          </a:p>
        </p:txBody>
      </p:sp>
    </p:spTree>
    <p:extLst>
      <p:ext uri="{BB962C8B-B14F-4D97-AF65-F5344CB8AC3E}">
        <p14:creationId xmlns:p14="http://schemas.microsoft.com/office/powerpoint/2010/main" val="1786547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7"/>
          </a:xfrm>
        </p:spPr>
        <p:txBody>
          <a:bodyPr anchor="t"/>
          <a:lstStyle>
            <a:lvl1pPr algn="l">
              <a:defRPr sz="36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pPr defTabSz="822960"/>
            <a:fld id="{86F384C6-77FA-4AF6-AF10-492DE6DC1E29}" type="datetimeFigureOut">
              <a:rPr lang="zh-CN" altLang="en-US" smtClean="0">
                <a:solidFill>
                  <a:prstClr val="black">
                    <a:tint val="75000"/>
                  </a:prstClr>
                </a:solidFill>
              </a:rPr>
              <a:pPr defTabSz="822960"/>
              <a:t>2018-9-10</a:t>
            </a:fld>
            <a:endParaRPr lang="zh-CN" altLang="en-US">
              <a:solidFill>
                <a:prstClr val="black">
                  <a:tint val="75000"/>
                </a:prstClr>
              </a:solidFill>
            </a:endParaRPr>
          </a:p>
        </p:txBody>
      </p:sp>
      <p:sp>
        <p:nvSpPr>
          <p:cNvPr id="5" name="页脚占位符 4"/>
          <p:cNvSpPr>
            <a:spLocks noGrp="1"/>
          </p:cNvSpPr>
          <p:nvPr>
            <p:ph type="ftr" sz="quarter" idx="11"/>
          </p:nvPr>
        </p:nvSpPr>
        <p:spPr/>
        <p:txBody>
          <a:bodyPr/>
          <a:lstStyle/>
          <a:p>
            <a:pPr defTabSz="822960"/>
            <a:endParaRPr lang="zh-CN" altLang="en-US">
              <a:solidFill>
                <a:prstClr val="black">
                  <a:tint val="75000"/>
                </a:prstClr>
              </a:solidFill>
            </a:endParaRPr>
          </a:p>
        </p:txBody>
      </p:sp>
      <p:sp>
        <p:nvSpPr>
          <p:cNvPr id="6" name="灯片编号占位符 5"/>
          <p:cNvSpPr>
            <a:spLocks noGrp="1"/>
          </p:cNvSpPr>
          <p:nvPr>
            <p:ph type="sldNum" sz="quarter" idx="12"/>
          </p:nvPr>
        </p:nvSpPr>
        <p:spPr/>
        <p:txBody>
          <a:bodyPr/>
          <a:lstStyle/>
          <a:p>
            <a:pPr defTabSz="822960"/>
            <a:fld id="{101218CE-149D-49E3-8033-D5CD97556C98}" type="slidenum">
              <a:rPr lang="zh-CN" altLang="en-US" smtClean="0">
                <a:solidFill>
                  <a:prstClr val="black">
                    <a:tint val="75000"/>
                  </a:prstClr>
                </a:solidFill>
              </a:rPr>
              <a:pPr defTabSz="822960"/>
              <a:t>‹#›</a:t>
            </a:fld>
            <a:endParaRPr lang="zh-CN" altLang="en-US">
              <a:solidFill>
                <a:prstClr val="black">
                  <a:tint val="75000"/>
                </a:prstClr>
              </a:solidFill>
            </a:endParaRPr>
          </a:p>
        </p:txBody>
      </p:sp>
    </p:spTree>
    <p:extLst>
      <p:ext uri="{BB962C8B-B14F-4D97-AF65-F5344CB8AC3E}">
        <p14:creationId xmlns:p14="http://schemas.microsoft.com/office/powerpoint/2010/main" val="30725389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ea typeface="微软雅黑" pitchFamily="34" charset="-122"/>
              </a:defRPr>
            </a:lvl1pPr>
          </a:lstStyle>
          <a:p>
            <a:fld id="{C481E25D-50D1-42CF-BAB0-16A1AC5354B4}" type="datetimeFigureOut">
              <a:rPr lang="zh-CN" altLang="en-US" smtClean="0"/>
              <a:pPr/>
              <a:t>2018-9-10</a:t>
            </a:fld>
            <a:endParaRPr lang="zh-CN" altLang="en-US" dirty="0"/>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ea typeface="微软雅黑" pitchFamily="34" charset="-122"/>
              </a:defRPr>
            </a:lvl1pPr>
          </a:lstStyle>
          <a:p>
            <a:endParaRPr lang="zh-CN" altLang="en-US" dirty="0"/>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ea typeface="微软雅黑" pitchFamily="34" charset="-122"/>
              </a:defRPr>
            </a:lvl1pPr>
          </a:lstStyle>
          <a:p>
            <a:fld id="{07B35ADE-9459-4C9D-BB92-329CDB0773D8}" type="slidenum">
              <a:rPr lang="zh-CN" altLang="en-US" smtClean="0"/>
              <a:pPr/>
              <a:t>‹#›</a:t>
            </a:fld>
            <a:endParaRPr lang="zh-CN" altLang="en-US" dirty="0"/>
          </a:p>
        </p:txBody>
      </p:sp>
    </p:spTree>
    <p:extLst>
      <p:ext uri="{BB962C8B-B14F-4D97-AF65-F5344CB8AC3E}">
        <p14:creationId xmlns:p14="http://schemas.microsoft.com/office/powerpoint/2010/main" val="3531359697"/>
      </p:ext>
    </p:extLst>
  </p:cSld>
  <p:clrMap bg1="lt1" tx1="dk1" bg2="lt2" tx2="dk2" accent1="accent1" accent2="accent2" accent3="accent3" accent4="accent4" accent5="accent5" accent6="accent6" hlink="hlink" folHlink="folHlink"/>
  <p:sldLayoutIdLst>
    <p:sldLayoutId id="2147483675" r:id="rId1"/>
    <p:sldLayoutId id="2147483674" r:id="rId2"/>
    <p:sldLayoutId id="2147483676" r:id="rId3"/>
    <p:sldLayoutId id="2147483677" r:id="rId4"/>
  </p:sldLayoutIdLst>
  <p:txStyles>
    <p:titleStyle>
      <a:lvl1pPr algn="ctr" defTabSz="914400" rtl="0" eaLnBrk="1" latinLnBrk="0" hangingPunct="1">
        <a:spcBef>
          <a:spcPct val="0"/>
        </a:spcBef>
        <a:buNone/>
        <a:defRPr sz="4400" kern="1200">
          <a:solidFill>
            <a:schemeClr val="tx1"/>
          </a:solidFill>
          <a:latin typeface="+mj-lt"/>
          <a:ea typeface="微软雅黑" pitchFamily="34" charset="-122"/>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微软雅黑" pitchFamily="34" charset="-122"/>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微软雅黑" pitchFamily="34" charset="-122"/>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微软雅黑" pitchFamily="34" charset="-122"/>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080">
                <a:solidFill>
                  <a:schemeClr val="tx1">
                    <a:tint val="75000"/>
                  </a:schemeClr>
                </a:solidFill>
              </a:defRPr>
            </a:lvl1pPr>
          </a:lstStyle>
          <a:p>
            <a:pPr defTabSz="822960"/>
            <a:fld id="{86F384C6-77FA-4AF6-AF10-492DE6DC1E29}" type="datetimeFigureOut">
              <a:rPr lang="zh-CN" altLang="en-US" smtClean="0">
                <a:solidFill>
                  <a:prstClr val="black">
                    <a:tint val="75000"/>
                  </a:prstClr>
                </a:solidFill>
              </a:rPr>
              <a:pPr defTabSz="822960"/>
              <a:t>2018-9-10</a:t>
            </a:fld>
            <a:endParaRPr lang="zh-CN" altLang="en-US">
              <a:solidFill>
                <a:prstClr val="black">
                  <a:tint val="75000"/>
                </a:prstClr>
              </a:solidFill>
            </a:endParaRPr>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080">
                <a:solidFill>
                  <a:schemeClr val="tx1">
                    <a:tint val="75000"/>
                  </a:schemeClr>
                </a:solidFill>
              </a:defRPr>
            </a:lvl1pPr>
          </a:lstStyle>
          <a:p>
            <a:pPr defTabSz="822960"/>
            <a:endParaRPr lang="zh-CN" altLang="en-US">
              <a:solidFill>
                <a:prstClr val="black">
                  <a:tint val="75000"/>
                </a:prstClr>
              </a:solidFill>
            </a:endParaRPr>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080">
                <a:solidFill>
                  <a:schemeClr val="tx1">
                    <a:tint val="75000"/>
                  </a:schemeClr>
                </a:solidFill>
              </a:defRPr>
            </a:lvl1pPr>
          </a:lstStyle>
          <a:p>
            <a:pPr defTabSz="822960"/>
            <a:fld id="{101218CE-149D-49E3-8033-D5CD97556C98}" type="slidenum">
              <a:rPr lang="zh-CN" altLang="en-US" smtClean="0">
                <a:solidFill>
                  <a:prstClr val="black">
                    <a:tint val="75000"/>
                  </a:prstClr>
                </a:solidFill>
              </a:rPr>
              <a:pPr defTabSz="822960"/>
              <a:t>‹#›</a:t>
            </a:fld>
            <a:endParaRPr lang="zh-CN" altLang="en-US">
              <a:solidFill>
                <a:prstClr val="black">
                  <a:tint val="75000"/>
                </a:prstClr>
              </a:solidFill>
            </a:endParaRPr>
          </a:p>
        </p:txBody>
      </p:sp>
    </p:spTree>
    <p:extLst>
      <p:ext uri="{BB962C8B-B14F-4D97-AF65-F5344CB8AC3E}">
        <p14:creationId xmlns:p14="http://schemas.microsoft.com/office/powerpoint/2010/main" val="113276905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Lst>
  <p:txStyles>
    <p:titleStyle>
      <a:lvl1pPr algn="ctr" defTabSz="822960" rtl="0" eaLnBrk="1" latinLnBrk="0" hangingPunct="1">
        <a:spcBef>
          <a:spcPct val="0"/>
        </a:spcBef>
        <a:buNone/>
        <a:defRPr sz="3960" kern="1200">
          <a:solidFill>
            <a:schemeClr val="tx1"/>
          </a:solidFill>
          <a:latin typeface="+mj-lt"/>
          <a:ea typeface="+mj-ea"/>
          <a:cs typeface="+mj-cs"/>
        </a:defRPr>
      </a:lvl1pPr>
    </p:titleStyle>
    <p:bodyStyle>
      <a:lvl1pPr marL="308610" indent="-308610" algn="l" defTabSz="822960" rtl="0" eaLnBrk="1" latinLnBrk="0" hangingPunct="1">
        <a:spcBef>
          <a:spcPct val="20000"/>
        </a:spcBef>
        <a:buFont typeface="Arial" pitchFamily="34" charset="0"/>
        <a:buChar char="•"/>
        <a:defRPr sz="2880" kern="1200">
          <a:solidFill>
            <a:schemeClr val="tx1"/>
          </a:solidFill>
          <a:latin typeface="+mn-lt"/>
          <a:ea typeface="+mn-ea"/>
          <a:cs typeface="+mn-cs"/>
        </a:defRPr>
      </a:lvl1pPr>
      <a:lvl2pPr marL="668655" indent="-257175" algn="l" defTabSz="822960" rtl="0" eaLnBrk="1" latinLnBrk="0" hangingPunct="1">
        <a:spcBef>
          <a:spcPct val="20000"/>
        </a:spcBef>
        <a:buFont typeface="Arial" pitchFamily="34" charset="0"/>
        <a:buChar char="–"/>
        <a:defRPr sz="2520" kern="1200">
          <a:solidFill>
            <a:schemeClr val="tx1"/>
          </a:solidFill>
          <a:latin typeface="+mn-lt"/>
          <a:ea typeface="+mn-ea"/>
          <a:cs typeface="+mn-cs"/>
        </a:defRPr>
      </a:lvl2pPr>
      <a:lvl3pPr marL="1028700" indent="-205740" algn="l" defTabSz="822960" rtl="0" eaLnBrk="1" latinLnBrk="0" hangingPunct="1">
        <a:spcBef>
          <a:spcPct val="20000"/>
        </a:spcBef>
        <a:buFont typeface="Arial" pitchFamily="34" charset="0"/>
        <a:buChar char="•"/>
        <a:defRPr sz="2160" kern="1200">
          <a:solidFill>
            <a:schemeClr val="tx1"/>
          </a:solidFill>
          <a:latin typeface="+mn-lt"/>
          <a:ea typeface="+mn-ea"/>
          <a:cs typeface="+mn-cs"/>
        </a:defRPr>
      </a:lvl3pPr>
      <a:lvl4pPr marL="14401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5166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sz="quarter" idx="13"/>
          </p:nvPr>
        </p:nvSpPr>
        <p:spPr>
          <a:xfrm>
            <a:off x="2915816" y="2355726"/>
            <a:ext cx="6029192" cy="603080"/>
          </a:xfrm>
        </p:spPr>
        <p:txBody>
          <a:bodyPr>
            <a:normAutofit fontScale="92500"/>
          </a:bodyPr>
          <a:lstStyle/>
          <a:p>
            <a:r>
              <a:rPr lang="zh-CN" altLang="en-US" dirty="0"/>
              <a:t>城乡居民医疗参保宣传手册（学生）</a:t>
            </a:r>
          </a:p>
        </p:txBody>
      </p:sp>
      <p:sp>
        <p:nvSpPr>
          <p:cNvPr id="6" name="文本占位符 5"/>
          <p:cNvSpPr>
            <a:spLocks noGrp="1"/>
          </p:cNvSpPr>
          <p:nvPr>
            <p:ph type="body" sz="quarter" idx="14"/>
          </p:nvPr>
        </p:nvSpPr>
        <p:spPr>
          <a:xfrm>
            <a:off x="4007929" y="4155926"/>
            <a:ext cx="3528392" cy="467384"/>
          </a:xfrm>
        </p:spPr>
        <p:txBody>
          <a:bodyPr/>
          <a:lstStyle/>
          <a:p>
            <a:r>
              <a:rPr lang="zh-CN" altLang="en-US" dirty="0"/>
              <a:t>后勤管理处 宣</a:t>
            </a:r>
          </a:p>
        </p:txBody>
      </p:sp>
      <p:sp>
        <p:nvSpPr>
          <p:cNvPr id="5" name="副标题 2"/>
          <p:cNvSpPr txBox="1">
            <a:spLocks/>
          </p:cNvSpPr>
          <p:nvPr/>
        </p:nvSpPr>
        <p:spPr>
          <a:xfrm>
            <a:off x="5940152" y="4496004"/>
            <a:ext cx="3145160" cy="6096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微软雅黑" pitchFamily="34" charset="-122"/>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微软雅黑" pitchFamily="34" charset="-122"/>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微软雅黑" pitchFamily="34" charset="-122"/>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defRPr/>
            </a:pPr>
            <a:endParaRPr lang="zh-CN" altLang="en-US" b="1" dirty="0">
              <a:effectLst>
                <a:outerShdw blurRad="38100" dist="38100" dir="2700000" algn="tl">
                  <a:srgbClr val="000000">
                    <a:alpha val="43137"/>
                  </a:srgbClr>
                </a:outerShdw>
              </a:effectLst>
              <a:ea typeface="宋体" pitchFamily="2" charset="-122"/>
            </a:endParaRPr>
          </a:p>
        </p:txBody>
      </p:sp>
    </p:spTree>
    <p:extLst>
      <p:ext uri="{BB962C8B-B14F-4D97-AF65-F5344CB8AC3E}">
        <p14:creationId xmlns:p14="http://schemas.microsoft.com/office/powerpoint/2010/main" val="2866423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三、参保报销待遇</a:t>
            </a:r>
          </a:p>
        </p:txBody>
      </p:sp>
      <p:graphicFrame>
        <p:nvGraphicFramePr>
          <p:cNvPr id="7" name="Group 68"/>
          <p:cNvGraphicFramePr>
            <a:graphicFrameLocks/>
          </p:cNvGraphicFramePr>
          <p:nvPr>
            <p:extLst>
              <p:ext uri="{D42A27DB-BD31-4B8C-83A1-F6EECF244321}">
                <p14:modId xmlns:p14="http://schemas.microsoft.com/office/powerpoint/2010/main" val="1928836453"/>
              </p:ext>
            </p:extLst>
          </p:nvPr>
        </p:nvGraphicFramePr>
        <p:xfrm>
          <a:off x="251521" y="1419622"/>
          <a:ext cx="8424935" cy="2016224"/>
        </p:xfrm>
        <a:graphic>
          <a:graphicData uri="http://schemas.openxmlformats.org/drawingml/2006/table">
            <a:tbl>
              <a:tblPr/>
              <a:tblGrid>
                <a:gridCol w="1800199">
                  <a:extLst>
                    <a:ext uri="{9D8B030D-6E8A-4147-A177-3AD203B41FA5}">
                      <a16:colId xmlns:a16="http://schemas.microsoft.com/office/drawing/2014/main" val="20000"/>
                    </a:ext>
                  </a:extLst>
                </a:gridCol>
                <a:gridCol w="2105907">
                  <a:extLst>
                    <a:ext uri="{9D8B030D-6E8A-4147-A177-3AD203B41FA5}">
                      <a16:colId xmlns:a16="http://schemas.microsoft.com/office/drawing/2014/main" val="20001"/>
                    </a:ext>
                  </a:extLst>
                </a:gridCol>
                <a:gridCol w="2297709">
                  <a:extLst>
                    <a:ext uri="{9D8B030D-6E8A-4147-A177-3AD203B41FA5}">
                      <a16:colId xmlns:a16="http://schemas.microsoft.com/office/drawing/2014/main" val="20002"/>
                    </a:ext>
                  </a:extLst>
                </a:gridCol>
                <a:gridCol w="2221120">
                  <a:extLst>
                    <a:ext uri="{9D8B030D-6E8A-4147-A177-3AD203B41FA5}">
                      <a16:colId xmlns:a16="http://schemas.microsoft.com/office/drawing/2014/main" val="20003"/>
                    </a:ext>
                  </a:extLst>
                </a:gridCol>
              </a:tblGrid>
              <a:tr h="711274">
                <a:tc row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大病保险</a:t>
                      </a:r>
                      <a:endPar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赔付比例</a:t>
                      </a:r>
                    </a:p>
                  </a:txBody>
                  <a:tcPr marL="90000" marR="90000" marT="46795" marB="46795" anchor="ctr" horzOverflow="overflow">
                    <a:lnL w="28575"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28575" cap="flat" cmpd="sng" algn="ctr">
                      <a:solidFill>
                        <a:srgbClr val="124B98"/>
                      </a:solidFill>
                      <a:prstDash val="solid"/>
                      <a:round/>
                      <a:headEnd type="none" w="med" len="med"/>
                      <a:tailEnd type="none" w="med" len="med"/>
                    </a:lnT>
                    <a:lnB w="28575" cap="flat" cmpd="sng" algn="ctr">
                      <a:solidFill>
                        <a:srgbClr val="124B98"/>
                      </a:solidFill>
                      <a:prstDash val="solid"/>
                      <a:round/>
                      <a:headEnd type="none" w="med" len="med"/>
                      <a:tailEnd type="none" w="med" len="med"/>
                    </a:lnB>
                    <a:lnTlToBr>
                      <a:noFill/>
                    </a:lnTlToBr>
                    <a:lnBlToTr>
                      <a:noFill/>
                    </a:lnBlToTr>
                    <a:noFill/>
                  </a:tcPr>
                </a:tc>
                <a:tc gridSpan="3">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个人负担的住院和门诊特定（病种）的合规医疗费</a:t>
                      </a:r>
                      <a:r>
                        <a:rPr kumimoji="0" lang="zh-CN" altLang="en-US" sz="1600" b="1" i="0" u="none" strike="noStrike" cap="none" normalizeH="0" baseline="0" dirty="0">
                          <a:ln>
                            <a:noFill/>
                          </a:ln>
                          <a:solidFill>
                            <a:srgbClr val="C00000"/>
                          </a:solidFill>
                          <a:effectLst/>
                          <a:latin typeface="微软雅黑" panose="020B0503020204020204" pitchFamily="34" charset="-122"/>
                          <a:ea typeface="微软雅黑" panose="020B0503020204020204" pitchFamily="34" charset="-122"/>
                        </a:rPr>
                        <a:t>超过个人自付定额标准的，</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每年以淮安市文件规定为准（</a:t>
                      </a: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2018</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年个人自付定额为</a:t>
                      </a: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1.5</a:t>
                      </a:r>
                      <a:r>
                        <a:rPr kumimoji="0" lang="zh-CN"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万元</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a:t>
                      </a:r>
                    </a:p>
                  </a:txBody>
                  <a:tcPr marL="90000" marR="90000" marT="46795" marB="46795" anchor="ctr" horzOverflow="overflow">
                    <a:lnL w="12700" cap="flat" cmpd="sng" algn="ctr">
                      <a:solidFill>
                        <a:srgbClr val="124B98"/>
                      </a:solidFill>
                      <a:prstDash val="solid"/>
                      <a:round/>
                      <a:headEnd type="none" w="med" len="med"/>
                      <a:tailEnd type="none" w="med" len="med"/>
                    </a:lnL>
                    <a:lnR w="28575" cap="flat" cmpd="sng" algn="ctr">
                      <a:solidFill>
                        <a:srgbClr val="124B98"/>
                      </a:solidFill>
                      <a:prstDash val="solid"/>
                      <a:round/>
                      <a:headEnd type="none" w="med" len="med"/>
                      <a:tailEnd type="none" w="med" len="med"/>
                    </a:lnR>
                    <a:lnT w="28575"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770950">
                <a:tc vMerge="1">
                  <a:txBody>
                    <a:bodyPr/>
                    <a:lstStyle/>
                    <a:p>
                      <a:endParaRPr lang="zh-CN" altLang="en-US"/>
                    </a:p>
                  </a:txBody>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6</a:t>
                      </a:r>
                      <a:r>
                        <a:rPr kumimoji="0" lang="zh-CN"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万元以下</a:t>
                      </a:r>
                      <a:endPar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（含</a:t>
                      </a: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6</a:t>
                      </a:r>
                      <a:r>
                        <a:rPr kumimoji="0" lang="zh-CN"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万元）</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L="90000" marR="90000" marT="46795" marB="46795"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6</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万元至</a:t>
                      </a: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10</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万元</a:t>
                      </a:r>
                      <a:endPar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（含</a:t>
                      </a: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10</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万元）</a:t>
                      </a:r>
                    </a:p>
                  </a:txBody>
                  <a:tcPr marL="90000" marR="90000" marT="46795" marB="46795"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10</a:t>
                      </a:r>
                      <a:r>
                        <a:rPr kumimoji="0" lang="zh-CN"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万元以上</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L="90000" marR="90000" marT="46795" marB="46795" anchor="ctr" horzOverflow="overflow">
                    <a:lnL w="12700" cap="flat" cmpd="sng" algn="ctr">
                      <a:solidFill>
                        <a:srgbClr val="124B98"/>
                      </a:solidFill>
                      <a:prstDash val="solid"/>
                      <a:round/>
                      <a:headEnd type="none" w="med" len="med"/>
                      <a:tailEnd type="none" w="med" len="med"/>
                    </a:lnL>
                    <a:lnR w="28575"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34000">
                <a:tc vMerge="1">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L="90000" marR="90000" marT="46795" marB="46795" anchor="ctr" horzOverflow="overflow">
                    <a:lnL w="28575"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28575" cap="flat" cmpd="sng" algn="ctr">
                      <a:solidFill>
                        <a:srgbClr val="124B98"/>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1600" b="0" i="0" u="none" strike="noStrike" cap="none" normalizeH="0" baseline="0" dirty="0">
                          <a:ln>
                            <a:noFill/>
                          </a:ln>
                          <a:solidFill>
                            <a:srgbClr val="FF0000"/>
                          </a:solidFill>
                          <a:effectLst/>
                          <a:latin typeface="微软雅黑" panose="020B0503020204020204" pitchFamily="34" charset="-122"/>
                          <a:ea typeface="微软雅黑" panose="020B0503020204020204" pitchFamily="34" charset="-122"/>
                        </a:rPr>
                        <a:t>50﹪</a:t>
                      </a:r>
                    </a:p>
                  </a:txBody>
                  <a:tcPr marL="90000" marR="90000" marT="46795" marB="46795"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28575" cap="flat" cmpd="sng" algn="ctr">
                      <a:solidFill>
                        <a:srgbClr val="124B98"/>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1600" b="0" i="0" u="none" strike="noStrike" cap="none" normalizeH="0" baseline="0" dirty="0">
                          <a:ln>
                            <a:noFill/>
                          </a:ln>
                          <a:solidFill>
                            <a:srgbClr val="FD2D1D"/>
                          </a:solidFill>
                          <a:effectLst/>
                          <a:latin typeface="微软雅黑" panose="020B0503020204020204" pitchFamily="34" charset="-122"/>
                          <a:ea typeface="微软雅黑" panose="020B0503020204020204" pitchFamily="34" charset="-122"/>
                        </a:rPr>
                        <a:t>70﹪</a:t>
                      </a:r>
                      <a:endPar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L="90000" marR="90000" marT="46795" marB="46795"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28575" cap="flat" cmpd="sng" algn="ctr">
                      <a:solidFill>
                        <a:srgbClr val="124B98"/>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1600" b="0" i="0" u="none" strike="noStrike" cap="none" normalizeH="0" baseline="0" dirty="0">
                          <a:ln>
                            <a:noFill/>
                          </a:ln>
                          <a:solidFill>
                            <a:srgbClr val="FD2D1D"/>
                          </a:solidFill>
                          <a:effectLst/>
                          <a:latin typeface="微软雅黑" panose="020B0503020204020204" pitchFamily="34" charset="-122"/>
                          <a:ea typeface="微软雅黑" panose="020B0503020204020204" pitchFamily="34" charset="-122"/>
                        </a:rPr>
                        <a:t>85﹪</a:t>
                      </a:r>
                    </a:p>
                  </a:txBody>
                  <a:tcPr marL="90000" marR="90000" marT="46795" marB="46795" anchor="ctr" horzOverflow="overflow">
                    <a:lnL w="12700" cap="flat" cmpd="sng" algn="ctr">
                      <a:solidFill>
                        <a:srgbClr val="124B98"/>
                      </a:solidFill>
                      <a:prstDash val="solid"/>
                      <a:round/>
                      <a:headEnd type="none" w="med" len="med"/>
                      <a:tailEnd type="none" w="med" len="med"/>
                    </a:lnL>
                    <a:lnR w="28575"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28575" cap="flat" cmpd="sng" algn="ctr">
                      <a:solidFill>
                        <a:srgbClr val="124B9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8" name="Rectangle 42"/>
          <p:cNvSpPr>
            <a:spLocks noChangeArrowheads="1"/>
          </p:cNvSpPr>
          <p:nvPr/>
        </p:nvSpPr>
        <p:spPr bwMode="auto">
          <a:xfrm>
            <a:off x="2555776" y="3955371"/>
            <a:ext cx="4343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en-US" sz="1800" b="1" i="0" u="none" strike="noStrike" kern="0" cap="none" spc="0" normalizeH="0" baseline="0" noProof="0" dirty="0">
                <a:ln>
                  <a:noFill/>
                </a:ln>
                <a:solidFill>
                  <a:srgbClr val="124B98"/>
                </a:solidFill>
                <a:effectLst/>
                <a:uLnTx/>
                <a:uFillTx/>
                <a:latin typeface="Arial" panose="020B0604020202020204" pitchFamily="34" charset="0"/>
              </a:rPr>
              <a:t>大病保险赔付部分不设最高支付限额。</a:t>
            </a:r>
          </a:p>
        </p:txBody>
      </p:sp>
    </p:spTree>
    <p:extLst>
      <p:ext uri="{BB962C8B-B14F-4D97-AF65-F5344CB8AC3E}">
        <p14:creationId xmlns:p14="http://schemas.microsoft.com/office/powerpoint/2010/main" val="2139261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三、参保报销待遇</a:t>
            </a:r>
          </a:p>
        </p:txBody>
      </p:sp>
      <p:sp>
        <p:nvSpPr>
          <p:cNvPr id="49" name="AutoShape 29"/>
          <p:cNvSpPr>
            <a:spLocks noChangeArrowheads="1"/>
          </p:cNvSpPr>
          <p:nvPr/>
        </p:nvSpPr>
        <p:spPr bwMode="gray">
          <a:xfrm>
            <a:off x="257325" y="1091159"/>
            <a:ext cx="8707163" cy="2597232"/>
          </a:xfrm>
          <a:prstGeom prst="roundRect">
            <a:avLst>
              <a:gd name="adj" fmla="val 5329"/>
            </a:avLst>
          </a:prstGeom>
          <a:solidFill>
            <a:srgbClr val="90A8B0">
              <a:alpha val="50000"/>
            </a:srgbClr>
          </a:solidFill>
          <a:ln w="38100" cmpd="dbl">
            <a:solidFill>
              <a:srgbClr val="F8F8F8"/>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61" name="AutoShape 115"/>
          <p:cNvSpPr>
            <a:spLocks noChangeArrowheads="1"/>
          </p:cNvSpPr>
          <p:nvPr/>
        </p:nvSpPr>
        <p:spPr bwMode="gray">
          <a:xfrm>
            <a:off x="349400" y="1519882"/>
            <a:ext cx="2950716"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62" name="AutoShape 116"/>
          <p:cNvSpPr>
            <a:spLocks noChangeArrowheads="1"/>
          </p:cNvSpPr>
          <p:nvPr/>
        </p:nvSpPr>
        <p:spPr bwMode="gray">
          <a:xfrm>
            <a:off x="349400" y="1933928"/>
            <a:ext cx="2950716"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63" name="AutoShape 117"/>
          <p:cNvSpPr>
            <a:spLocks noChangeArrowheads="1"/>
          </p:cNvSpPr>
          <p:nvPr/>
        </p:nvSpPr>
        <p:spPr bwMode="gray">
          <a:xfrm>
            <a:off x="349400" y="2347974"/>
            <a:ext cx="2950716" cy="341869"/>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64" name="AutoShape 118"/>
          <p:cNvSpPr>
            <a:spLocks noChangeArrowheads="1"/>
          </p:cNvSpPr>
          <p:nvPr/>
        </p:nvSpPr>
        <p:spPr bwMode="gray">
          <a:xfrm>
            <a:off x="349400" y="2762019"/>
            <a:ext cx="2950716"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grpSp>
        <p:nvGrpSpPr>
          <p:cNvPr id="50" name="Group 30"/>
          <p:cNvGrpSpPr>
            <a:grpSpLocks/>
          </p:cNvGrpSpPr>
          <p:nvPr/>
        </p:nvGrpSpPr>
        <p:grpSpPr bwMode="auto">
          <a:xfrm>
            <a:off x="3623729" y="832397"/>
            <a:ext cx="1956383" cy="514275"/>
            <a:chOff x="602" y="1625"/>
            <a:chExt cx="1096" cy="210"/>
          </a:xfrm>
        </p:grpSpPr>
        <p:sp>
          <p:nvSpPr>
            <p:cNvPr id="51" name="AutoShape 31"/>
            <p:cNvSpPr>
              <a:spLocks noChangeArrowheads="1"/>
            </p:cNvSpPr>
            <p:nvPr/>
          </p:nvSpPr>
          <p:spPr bwMode="gray">
            <a:xfrm>
              <a:off x="602" y="1625"/>
              <a:ext cx="1094" cy="210"/>
            </a:xfrm>
            <a:prstGeom prst="roundRect">
              <a:avLst>
                <a:gd name="adj" fmla="val 41602"/>
              </a:avLst>
            </a:prstGeom>
            <a:gradFill rotWithShape="1">
              <a:gsLst>
                <a:gs pos="0">
                  <a:srgbClr val="90A8B0"/>
                </a:gs>
                <a:gs pos="100000">
                  <a:srgbClr val="90A8B0">
                    <a:gamma/>
                    <a:shade val="47059"/>
                    <a:invGamma/>
                  </a:srgbClr>
                </a:gs>
              </a:gsLst>
              <a:lin ang="5400000" scaled="1"/>
            </a:gradFill>
            <a:ln>
              <a:noFill/>
            </a:ln>
            <a:effectLst>
              <a:outerShdw dist="35921" dir="2700000" algn="ctr" rotWithShape="0">
                <a:srgbClr val="1C1C1C">
                  <a:alpha val="50000"/>
                </a:srgbClr>
              </a:outerShdw>
            </a:effectLst>
            <a:extLst/>
          </p:spPr>
          <p:txBody>
            <a:bodyPr wrap="none" anchor="ctr"/>
            <a:lstStyle/>
            <a:p>
              <a:pPr>
                <a:defRPr/>
              </a:pPr>
              <a:endParaRPr lang="zh-CN" altLang="en-US" kern="0">
                <a:solidFill>
                  <a:sysClr val="windowText" lastClr="000000"/>
                </a:solidFill>
                <a:latin typeface="Arial" charset="0"/>
              </a:endParaRPr>
            </a:p>
          </p:txBody>
        </p:sp>
        <p:grpSp>
          <p:nvGrpSpPr>
            <p:cNvPr id="52" name="Group 32"/>
            <p:cNvGrpSpPr>
              <a:grpSpLocks/>
            </p:cNvGrpSpPr>
            <p:nvPr/>
          </p:nvGrpSpPr>
          <p:grpSpPr bwMode="auto">
            <a:xfrm>
              <a:off x="606" y="1656"/>
              <a:ext cx="45" cy="163"/>
              <a:chOff x="1016" y="1768"/>
              <a:chExt cx="68" cy="198"/>
            </a:xfrm>
          </p:grpSpPr>
          <p:sp>
            <p:nvSpPr>
              <p:cNvPr id="58" name="AutoShape 33"/>
              <p:cNvSpPr>
                <a:spLocks noChangeArrowheads="1"/>
              </p:cNvSpPr>
              <p:nvPr/>
            </p:nvSpPr>
            <p:spPr bwMode="gray">
              <a:xfrm rot="21332465" flipV="1">
                <a:off x="1016" y="1768"/>
                <a:ext cx="68" cy="198"/>
              </a:xfrm>
              <a:prstGeom prst="moon">
                <a:avLst>
                  <a:gd name="adj" fmla="val 20051"/>
                </a:avLst>
              </a:prstGeom>
              <a:solidFill>
                <a:srgbClr val="FFFFFF">
                  <a:alpha val="39999"/>
                </a:srgbClr>
              </a:solidFill>
              <a:ln w="9525">
                <a:noFill/>
                <a:miter lim="800000"/>
                <a:headEnd/>
                <a:tailEnd/>
              </a:ln>
              <a:effectLst/>
            </p:spPr>
            <p:txBody>
              <a:bodyPr rot="10800000" wrap="none" anchor="ctr"/>
              <a:lstStyle/>
              <a:p>
                <a:pPr>
                  <a:defRPr/>
                </a:pPr>
                <a:endParaRPr lang="zh-CN" altLang="en-US" kern="0">
                  <a:solidFill>
                    <a:sysClr val="windowText" lastClr="000000"/>
                  </a:solidFill>
                  <a:latin typeface="Arial" charset="0"/>
                </a:endParaRPr>
              </a:p>
            </p:txBody>
          </p:sp>
          <p:sp>
            <p:nvSpPr>
              <p:cNvPr id="59" name="AutoShape 34"/>
              <p:cNvSpPr>
                <a:spLocks noChangeArrowheads="1"/>
              </p:cNvSpPr>
              <p:nvPr/>
            </p:nvSpPr>
            <p:spPr bwMode="gray">
              <a:xfrm rot="21332465" flipV="1">
                <a:off x="1020" y="1783"/>
                <a:ext cx="42" cy="167"/>
              </a:xfrm>
              <a:prstGeom prst="moon">
                <a:avLst>
                  <a:gd name="adj" fmla="val 20051"/>
                </a:avLst>
              </a:prstGeom>
              <a:solidFill>
                <a:srgbClr val="FFFFFF">
                  <a:alpha val="39999"/>
                </a:srgbClr>
              </a:solidFill>
              <a:ln w="9525">
                <a:noFill/>
                <a:miter lim="800000"/>
                <a:headEnd/>
                <a:tailEnd/>
              </a:ln>
              <a:effectLst/>
            </p:spPr>
            <p:txBody>
              <a:bodyPr rot="10800000" wrap="none" anchor="ctr"/>
              <a:lstStyle/>
              <a:p>
                <a:pPr>
                  <a:defRPr/>
                </a:pPr>
                <a:endParaRPr lang="zh-CN" altLang="en-US" kern="0">
                  <a:solidFill>
                    <a:sysClr val="windowText" lastClr="000000"/>
                  </a:solidFill>
                  <a:latin typeface="Arial" charset="0"/>
                </a:endParaRPr>
              </a:p>
            </p:txBody>
          </p:sp>
          <p:sp>
            <p:nvSpPr>
              <p:cNvPr id="60" name="AutoShape 35"/>
              <p:cNvSpPr>
                <a:spLocks noChangeArrowheads="1"/>
              </p:cNvSpPr>
              <p:nvPr/>
            </p:nvSpPr>
            <p:spPr bwMode="gray">
              <a:xfrm rot="21332465" flipV="1">
                <a:off x="1018" y="1805"/>
                <a:ext cx="27" cy="123"/>
              </a:xfrm>
              <a:prstGeom prst="moon">
                <a:avLst>
                  <a:gd name="adj" fmla="val 20051"/>
                </a:avLst>
              </a:prstGeom>
              <a:solidFill>
                <a:srgbClr val="FFFFFF">
                  <a:alpha val="39999"/>
                </a:srgbClr>
              </a:solidFill>
              <a:ln w="9525">
                <a:noFill/>
                <a:miter lim="800000"/>
                <a:headEnd/>
                <a:tailEnd/>
              </a:ln>
              <a:effectLst/>
            </p:spPr>
            <p:txBody>
              <a:bodyPr rot="10800000" wrap="none" anchor="ctr"/>
              <a:lstStyle/>
              <a:p>
                <a:pPr>
                  <a:defRPr/>
                </a:pPr>
                <a:endParaRPr lang="zh-CN" altLang="en-US" kern="0">
                  <a:solidFill>
                    <a:sysClr val="windowText" lastClr="000000"/>
                  </a:solidFill>
                  <a:latin typeface="Arial" charset="0"/>
                </a:endParaRPr>
              </a:p>
            </p:txBody>
          </p:sp>
        </p:grpSp>
        <p:grpSp>
          <p:nvGrpSpPr>
            <p:cNvPr id="53" name="Group 36"/>
            <p:cNvGrpSpPr>
              <a:grpSpLocks/>
            </p:cNvGrpSpPr>
            <p:nvPr/>
          </p:nvGrpSpPr>
          <p:grpSpPr bwMode="auto">
            <a:xfrm>
              <a:off x="1649" y="1654"/>
              <a:ext cx="49" cy="172"/>
              <a:chOff x="2619" y="1771"/>
              <a:chExt cx="68" cy="198"/>
            </a:xfrm>
          </p:grpSpPr>
          <p:sp>
            <p:nvSpPr>
              <p:cNvPr id="55" name="AutoShape 37"/>
              <p:cNvSpPr>
                <a:spLocks noChangeArrowheads="1"/>
              </p:cNvSpPr>
              <p:nvPr/>
            </p:nvSpPr>
            <p:spPr bwMode="gray">
              <a:xfrm rot="267535" flipH="1" flipV="1">
                <a:off x="2619" y="1771"/>
                <a:ext cx="68" cy="198"/>
              </a:xfrm>
              <a:prstGeom prst="moon">
                <a:avLst>
                  <a:gd name="adj" fmla="val 20051"/>
                </a:avLst>
              </a:prstGeom>
              <a:solidFill>
                <a:srgbClr val="333333">
                  <a:alpha val="20000"/>
                </a:srgbClr>
              </a:solidFill>
              <a:ln w="9525">
                <a:noFill/>
                <a:miter lim="800000"/>
                <a:headEnd/>
                <a:tailEnd/>
              </a:ln>
              <a:effectLst/>
            </p:spPr>
            <p:txBody>
              <a:bodyPr rot="10800000" wrap="none" anchor="ctr"/>
              <a:lstStyle/>
              <a:p>
                <a:pPr>
                  <a:defRPr/>
                </a:pPr>
                <a:endParaRPr lang="zh-CN" altLang="en-US" kern="0">
                  <a:solidFill>
                    <a:sysClr val="windowText" lastClr="000000"/>
                  </a:solidFill>
                  <a:latin typeface="Arial" charset="0"/>
                </a:endParaRPr>
              </a:p>
            </p:txBody>
          </p:sp>
          <p:sp>
            <p:nvSpPr>
              <p:cNvPr id="56" name="AutoShape 38"/>
              <p:cNvSpPr>
                <a:spLocks noChangeArrowheads="1"/>
              </p:cNvSpPr>
              <p:nvPr/>
            </p:nvSpPr>
            <p:spPr bwMode="gray">
              <a:xfrm rot="267535" flipH="1" flipV="1">
                <a:off x="2641" y="1786"/>
                <a:ext cx="42" cy="167"/>
              </a:xfrm>
              <a:prstGeom prst="moon">
                <a:avLst>
                  <a:gd name="adj" fmla="val 20051"/>
                </a:avLst>
              </a:prstGeom>
              <a:solidFill>
                <a:srgbClr val="333333">
                  <a:alpha val="20000"/>
                </a:srgbClr>
              </a:solidFill>
              <a:ln w="9525">
                <a:noFill/>
                <a:miter lim="800000"/>
                <a:headEnd/>
                <a:tailEnd/>
              </a:ln>
              <a:effectLst/>
            </p:spPr>
            <p:txBody>
              <a:bodyPr rot="10800000" wrap="none" anchor="ctr"/>
              <a:lstStyle/>
              <a:p>
                <a:pPr>
                  <a:defRPr/>
                </a:pPr>
                <a:endParaRPr lang="zh-CN" altLang="en-US" kern="0">
                  <a:solidFill>
                    <a:sysClr val="windowText" lastClr="000000"/>
                  </a:solidFill>
                  <a:latin typeface="Arial" charset="0"/>
                </a:endParaRPr>
              </a:p>
            </p:txBody>
          </p:sp>
          <p:sp>
            <p:nvSpPr>
              <p:cNvPr id="57" name="AutoShape 39"/>
              <p:cNvSpPr>
                <a:spLocks noChangeArrowheads="1"/>
              </p:cNvSpPr>
              <p:nvPr/>
            </p:nvSpPr>
            <p:spPr bwMode="gray">
              <a:xfrm rot="267535" flipH="1" flipV="1">
                <a:off x="2658" y="1808"/>
                <a:ext cx="27" cy="123"/>
              </a:xfrm>
              <a:prstGeom prst="moon">
                <a:avLst>
                  <a:gd name="adj" fmla="val 29657"/>
                </a:avLst>
              </a:prstGeom>
              <a:solidFill>
                <a:srgbClr val="333333">
                  <a:alpha val="20000"/>
                </a:srgbClr>
              </a:solidFill>
              <a:ln w="9525">
                <a:noFill/>
                <a:miter lim="800000"/>
                <a:headEnd/>
                <a:tailEnd/>
              </a:ln>
              <a:effectLst/>
            </p:spPr>
            <p:txBody>
              <a:bodyPr rot="10800000" wrap="none" anchor="ctr"/>
              <a:lstStyle/>
              <a:p>
                <a:pPr>
                  <a:defRPr/>
                </a:pPr>
                <a:endParaRPr lang="zh-CN" altLang="en-US" kern="0">
                  <a:solidFill>
                    <a:sysClr val="windowText" lastClr="000000"/>
                  </a:solidFill>
                  <a:latin typeface="Arial" charset="0"/>
                </a:endParaRPr>
              </a:p>
            </p:txBody>
          </p:sp>
        </p:grpSp>
        <p:pic>
          <p:nvPicPr>
            <p:cNvPr id="54" name="Picture 40" descr="high_line01"/>
            <p:cNvPicPr>
              <a:picLocks noChangeAspect="1" noChangeArrowheads="1"/>
            </p:cNvPicPr>
            <p:nvPr/>
          </p:nvPicPr>
          <p:blipFill>
            <a:blip r:embed="rId2" cstate="print">
              <a:extLst>
                <a:ext uri="{28A0092B-C50C-407E-A947-70E740481C1C}">
                  <a14:useLocalDpi xmlns:a14="http://schemas.microsoft.com/office/drawing/2010/main" val="0"/>
                </a:ext>
              </a:extLst>
            </a:blip>
            <a:srcRect t="8891" r="58304" b="12320"/>
            <a:stretch>
              <a:fillRect/>
            </a:stretch>
          </p:blipFill>
          <p:spPr bwMode="gray">
            <a:xfrm rot="-5400000">
              <a:off x="1079" y="1194"/>
              <a:ext cx="130" cy="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5" name="Rectangle 127"/>
          <p:cNvSpPr>
            <a:spLocks noChangeArrowheads="1"/>
          </p:cNvSpPr>
          <p:nvPr/>
        </p:nvSpPr>
        <p:spPr bwMode="gray">
          <a:xfrm>
            <a:off x="3812643" y="907009"/>
            <a:ext cx="169815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zh-CN" sz="1800" b="1" i="0" u="none" strike="noStrike" kern="0" cap="none" spc="0" normalizeH="0" baseline="0" noProof="0" dirty="0">
                <a:ln>
                  <a:noFill/>
                </a:ln>
                <a:solidFill>
                  <a:srgbClr val="C00000"/>
                </a:solidFill>
                <a:effectLst/>
                <a:uLnTx/>
                <a:uFillTx/>
                <a:latin typeface="Arial" panose="020B0604020202020204" pitchFamily="34" charset="0"/>
              </a:rPr>
              <a:t>门诊特定项目</a:t>
            </a:r>
            <a:endParaRPr kumimoji="0" lang="en-US" altLang="zh-CN" sz="1800" b="1" i="0" u="none" strike="noStrike" kern="0" cap="none" spc="0" normalizeH="0" baseline="0" noProof="0" dirty="0">
              <a:ln>
                <a:noFill/>
              </a:ln>
              <a:solidFill>
                <a:srgbClr val="C00000"/>
              </a:solidFill>
              <a:effectLst/>
              <a:uLnTx/>
              <a:uFillTx/>
              <a:latin typeface="Arial" panose="020B0604020202020204" pitchFamily="34" charset="0"/>
            </a:endParaRPr>
          </a:p>
        </p:txBody>
      </p:sp>
      <p:sp>
        <p:nvSpPr>
          <p:cNvPr id="66" name="Rectangle 131"/>
          <p:cNvSpPr>
            <a:spLocks noChangeArrowheads="1"/>
          </p:cNvSpPr>
          <p:nvPr/>
        </p:nvSpPr>
        <p:spPr bwMode="gray">
          <a:xfrm>
            <a:off x="487147" y="1549263"/>
            <a:ext cx="27273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zh-CN"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恶性肿瘤门诊放化疗</a:t>
            </a:r>
            <a:endParaRPr kumimoji="0" lang="en-US" altLang="zh-CN"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67" name="Rectangle 132"/>
          <p:cNvSpPr>
            <a:spLocks noChangeArrowheads="1"/>
          </p:cNvSpPr>
          <p:nvPr/>
        </p:nvSpPr>
        <p:spPr bwMode="auto">
          <a:xfrm>
            <a:off x="508270" y="1925537"/>
            <a:ext cx="3241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系统性红斑狼疮</a:t>
            </a:r>
            <a:endParaRPr kumimoji="0" lang="en-US" altLang="zh-CN"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68" name="Rectangle 133"/>
          <p:cNvSpPr>
            <a:spLocks noChangeArrowheads="1"/>
          </p:cNvSpPr>
          <p:nvPr/>
        </p:nvSpPr>
        <p:spPr bwMode="auto">
          <a:xfrm>
            <a:off x="493055" y="2363396"/>
            <a:ext cx="3114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慢性肾功能不全需要血液透析</a:t>
            </a:r>
            <a:endParaRPr kumimoji="0" lang="en-US" altLang="zh-CN"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70" name="AutoShape 115"/>
          <p:cNvSpPr>
            <a:spLocks noChangeArrowheads="1"/>
          </p:cNvSpPr>
          <p:nvPr/>
        </p:nvSpPr>
        <p:spPr bwMode="gray">
          <a:xfrm>
            <a:off x="349400" y="3176066"/>
            <a:ext cx="2950716"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69" name="Rectangle 134"/>
          <p:cNvSpPr>
            <a:spLocks noChangeArrowheads="1"/>
          </p:cNvSpPr>
          <p:nvPr/>
        </p:nvSpPr>
        <p:spPr bwMode="auto">
          <a:xfrm>
            <a:off x="507938" y="2788261"/>
            <a:ext cx="27273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器官组织移植使用抗排斥药</a:t>
            </a:r>
            <a:endParaRPr kumimoji="0" lang="en-US" altLang="zh-CN"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72" name="AutoShape 115"/>
          <p:cNvSpPr>
            <a:spLocks noChangeArrowheads="1"/>
          </p:cNvSpPr>
          <p:nvPr/>
        </p:nvSpPr>
        <p:spPr bwMode="gray">
          <a:xfrm>
            <a:off x="6724406" y="2356751"/>
            <a:ext cx="2126675"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71" name="Rectangle 134"/>
          <p:cNvSpPr>
            <a:spLocks noChangeArrowheads="1"/>
          </p:cNvSpPr>
          <p:nvPr/>
        </p:nvSpPr>
        <p:spPr bwMode="auto">
          <a:xfrm>
            <a:off x="487147" y="3210524"/>
            <a:ext cx="27273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慢性肝炎（含肝硬化）</a:t>
            </a:r>
            <a:endParaRPr kumimoji="0" lang="en-US" altLang="zh-CN"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74" name="AutoShape 115"/>
          <p:cNvSpPr>
            <a:spLocks noChangeArrowheads="1"/>
          </p:cNvSpPr>
          <p:nvPr/>
        </p:nvSpPr>
        <p:spPr bwMode="gray">
          <a:xfrm>
            <a:off x="3477697" y="1517436"/>
            <a:ext cx="3110527"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76" name="AutoShape 115"/>
          <p:cNvSpPr>
            <a:spLocks noChangeArrowheads="1"/>
          </p:cNvSpPr>
          <p:nvPr/>
        </p:nvSpPr>
        <p:spPr bwMode="gray">
          <a:xfrm>
            <a:off x="3477697" y="1937245"/>
            <a:ext cx="3110527"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78" name="AutoShape 115"/>
          <p:cNvSpPr>
            <a:spLocks noChangeArrowheads="1"/>
          </p:cNvSpPr>
          <p:nvPr/>
        </p:nvSpPr>
        <p:spPr bwMode="gray">
          <a:xfrm>
            <a:off x="3477697" y="2357054"/>
            <a:ext cx="3110527"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80" name="AutoShape 115"/>
          <p:cNvSpPr>
            <a:spLocks noChangeArrowheads="1"/>
          </p:cNvSpPr>
          <p:nvPr/>
        </p:nvSpPr>
        <p:spPr bwMode="gray">
          <a:xfrm>
            <a:off x="3477697" y="2776863"/>
            <a:ext cx="3110527" cy="341869"/>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82" name="AutoShape 115"/>
          <p:cNvSpPr>
            <a:spLocks noChangeArrowheads="1"/>
          </p:cNvSpPr>
          <p:nvPr/>
        </p:nvSpPr>
        <p:spPr bwMode="gray">
          <a:xfrm>
            <a:off x="3477697" y="3196670"/>
            <a:ext cx="3110527" cy="341869"/>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84" name="矩形 83"/>
          <p:cNvSpPr/>
          <p:nvPr/>
        </p:nvSpPr>
        <p:spPr>
          <a:xfrm>
            <a:off x="251520" y="3732984"/>
            <a:ext cx="8712968" cy="808298"/>
          </a:xfrm>
          <a:prstGeom prst="rect">
            <a:avLst/>
          </a:prstGeom>
          <a:gradFill rotWithShape="1">
            <a:gsLst>
              <a:gs pos="0">
                <a:srgbClr val="B1BDE5">
                  <a:tint val="50000"/>
                  <a:satMod val="300000"/>
                </a:srgbClr>
              </a:gs>
              <a:gs pos="35000">
                <a:srgbClr val="B1BDE5">
                  <a:tint val="37000"/>
                  <a:satMod val="300000"/>
                </a:srgbClr>
              </a:gs>
              <a:gs pos="100000">
                <a:srgbClr val="B1BDE5">
                  <a:tint val="15000"/>
                  <a:satMod val="350000"/>
                </a:srgbClr>
              </a:gs>
            </a:gsLst>
            <a:lin ang="16200000" scaled="1"/>
          </a:gradFill>
          <a:ln w="9525" cap="flat" cmpd="sng" algn="ctr">
            <a:solidFill>
              <a:srgbClr val="B1BDE5">
                <a:shade val="95000"/>
                <a:satMod val="105000"/>
              </a:srgbClr>
            </a:solidFill>
            <a:prstDash val="solid"/>
          </a:ln>
          <a:effectLst>
            <a:outerShdw blurRad="40000" dist="20000" dir="5400000" rotWithShape="0">
              <a:srgbClr val="000000">
                <a:alpha val="38000"/>
              </a:srgbClr>
            </a:outerShdw>
          </a:effectLst>
        </p:spPr>
        <p:txBody>
          <a:bodyPr wrap="square">
            <a:spAutoFit/>
          </a:bodyPr>
          <a:lstStyle/>
          <a:p>
            <a:pPr marL="342900" lvl="0" indent="-342900" fontAlgn="base">
              <a:lnSpc>
                <a:spcPts val="3000"/>
              </a:lnSpc>
              <a:spcBef>
                <a:spcPct val="0"/>
              </a:spcBef>
              <a:spcAft>
                <a:spcPct val="0"/>
              </a:spcAft>
              <a:buFontTx/>
              <a:buChar char="•"/>
              <a:defRPr/>
            </a:pPr>
            <a:r>
              <a:rPr lang="zh-CN" altLang="en-US" sz="1400" b="1" kern="0" dirty="0">
                <a:solidFill>
                  <a:srgbClr val="000000"/>
                </a:solidFill>
                <a:latin typeface="微软雅黑" panose="020B0503020204020204" pitchFamily="34" charset="-122"/>
                <a:ea typeface="微软雅黑" panose="020B0503020204020204" pitchFamily="34" charset="-122"/>
              </a:rPr>
              <a:t>门特门诊报销：</a:t>
            </a:r>
            <a:r>
              <a:rPr lang="zh-CN" altLang="en-US" sz="1400" kern="0" dirty="0">
                <a:solidFill>
                  <a:srgbClr val="000000"/>
                </a:solidFill>
                <a:latin typeface="微软雅黑" panose="020B0503020204020204" pitchFamily="34" charset="-122"/>
                <a:ea typeface="微软雅黑" panose="020B0503020204020204" pitchFamily="34" charset="-122"/>
              </a:rPr>
              <a:t>医保范围内报销后，乙类自理部分学校再报销</a:t>
            </a:r>
            <a:r>
              <a:rPr lang="en-US" altLang="zh-CN" sz="1400" kern="0" dirty="0">
                <a:solidFill>
                  <a:srgbClr val="000000"/>
                </a:solidFill>
                <a:latin typeface="微软雅黑" panose="020B0503020204020204" pitchFamily="34" charset="-122"/>
                <a:ea typeface="微软雅黑" panose="020B0503020204020204" pitchFamily="34" charset="-122"/>
              </a:rPr>
              <a:t>80%</a:t>
            </a:r>
            <a:r>
              <a:rPr lang="zh-CN" altLang="en-US" sz="1400" kern="0" dirty="0">
                <a:solidFill>
                  <a:srgbClr val="000000"/>
                </a:solidFill>
                <a:latin typeface="微软雅黑" panose="020B0503020204020204" pitchFamily="34" charset="-122"/>
                <a:ea typeface="微软雅黑" panose="020B0503020204020204" pitchFamily="34" charset="-122"/>
              </a:rPr>
              <a:t>，全年最高限额</a:t>
            </a:r>
            <a:r>
              <a:rPr lang="en-US" altLang="zh-CN" sz="1400" kern="0" dirty="0">
                <a:solidFill>
                  <a:srgbClr val="000000"/>
                </a:solidFill>
                <a:latin typeface="微软雅黑" panose="020B0503020204020204" pitchFamily="34" charset="-122"/>
                <a:ea typeface="微软雅黑" panose="020B0503020204020204" pitchFamily="34" charset="-122"/>
              </a:rPr>
              <a:t>5000</a:t>
            </a:r>
            <a:r>
              <a:rPr lang="zh-CN" altLang="en-US" sz="1400" kern="0" dirty="0">
                <a:solidFill>
                  <a:srgbClr val="000000"/>
                </a:solidFill>
                <a:latin typeface="微软雅黑" panose="020B0503020204020204" pitchFamily="34" charset="-122"/>
                <a:ea typeface="微软雅黑" panose="020B0503020204020204" pitchFamily="34" charset="-122"/>
              </a:rPr>
              <a:t>元。</a:t>
            </a:r>
            <a:endParaRPr lang="en-US" altLang="zh-CN" sz="1400" kern="0" dirty="0">
              <a:solidFill>
                <a:srgbClr val="000000"/>
              </a:solidFill>
              <a:latin typeface="微软雅黑" panose="020B0503020204020204" pitchFamily="34" charset="-122"/>
              <a:ea typeface="微软雅黑" panose="020B0503020204020204" pitchFamily="34" charset="-122"/>
            </a:endParaRPr>
          </a:p>
          <a:p>
            <a:pPr marL="342900" lvl="0" indent="-342900" fontAlgn="base">
              <a:lnSpc>
                <a:spcPts val="3000"/>
              </a:lnSpc>
              <a:spcBef>
                <a:spcPct val="0"/>
              </a:spcBef>
              <a:spcAft>
                <a:spcPct val="0"/>
              </a:spcAft>
              <a:buFontTx/>
              <a:buChar char="•"/>
              <a:defRPr/>
            </a:pPr>
            <a:r>
              <a:rPr lang="zh-CN" altLang="en-US" sz="1400" b="1" kern="0" dirty="0">
                <a:solidFill>
                  <a:srgbClr val="000000"/>
                </a:solidFill>
                <a:latin typeface="微软雅黑" panose="020B0503020204020204" pitchFamily="34" charset="-122"/>
                <a:ea typeface="微软雅黑" panose="020B0503020204020204" pitchFamily="34" charset="-122"/>
              </a:rPr>
              <a:t>门特住院报销：</a:t>
            </a:r>
            <a:r>
              <a:rPr lang="zh-CN" altLang="en-US" sz="1400" kern="0" dirty="0">
                <a:solidFill>
                  <a:srgbClr val="000000"/>
                </a:solidFill>
                <a:latin typeface="微软雅黑" panose="020B0503020204020204" pitchFamily="34" charset="-122"/>
                <a:ea typeface="微软雅黑" panose="020B0503020204020204" pitchFamily="34" charset="-122"/>
              </a:rPr>
              <a:t>医保范围内报销后，乙类自理部分学校再报销</a:t>
            </a:r>
            <a:r>
              <a:rPr lang="en-US" altLang="zh-CN" sz="1400" kern="0" dirty="0">
                <a:solidFill>
                  <a:srgbClr val="000000"/>
                </a:solidFill>
                <a:latin typeface="微软雅黑" panose="020B0503020204020204" pitchFamily="34" charset="-122"/>
                <a:ea typeface="微软雅黑" panose="020B0503020204020204" pitchFamily="34" charset="-122"/>
              </a:rPr>
              <a:t>80%</a:t>
            </a:r>
            <a:r>
              <a:rPr lang="zh-CN" altLang="en-US" sz="1400" kern="0" dirty="0">
                <a:solidFill>
                  <a:srgbClr val="000000"/>
                </a:solidFill>
                <a:latin typeface="微软雅黑" panose="020B0503020204020204" pitchFamily="34" charset="-122"/>
                <a:ea typeface="微软雅黑" panose="020B0503020204020204" pitchFamily="34" charset="-122"/>
              </a:rPr>
              <a:t>，全年最高限额</a:t>
            </a:r>
            <a:r>
              <a:rPr lang="en-US" altLang="zh-CN" sz="1400" kern="0" dirty="0">
                <a:solidFill>
                  <a:srgbClr val="000000"/>
                </a:solidFill>
                <a:latin typeface="微软雅黑" panose="020B0503020204020204" pitchFamily="34" charset="-122"/>
                <a:ea typeface="微软雅黑" panose="020B0503020204020204" pitchFamily="34" charset="-122"/>
              </a:rPr>
              <a:t>20000</a:t>
            </a:r>
            <a:r>
              <a:rPr lang="zh-CN" altLang="en-US" sz="1400" kern="0" dirty="0">
                <a:solidFill>
                  <a:srgbClr val="000000"/>
                </a:solidFill>
                <a:latin typeface="微软雅黑" panose="020B0503020204020204" pitchFamily="34" charset="-122"/>
                <a:ea typeface="微软雅黑" panose="020B0503020204020204" pitchFamily="34" charset="-122"/>
              </a:rPr>
              <a:t>元。</a:t>
            </a:r>
            <a:endParaRPr kumimoji="0" lang="zh-CN" altLang="en-US" sz="1400" b="0"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73" name="Rectangle 134"/>
          <p:cNvSpPr>
            <a:spLocks noChangeArrowheads="1"/>
          </p:cNvSpPr>
          <p:nvPr/>
        </p:nvSpPr>
        <p:spPr bwMode="auto">
          <a:xfrm>
            <a:off x="3598004" y="1547008"/>
            <a:ext cx="27273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再生障碍性贫血</a:t>
            </a:r>
            <a:endParaRPr kumimoji="0" lang="en-US" altLang="zh-CN"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75" name="Rectangle 134"/>
          <p:cNvSpPr>
            <a:spLocks noChangeArrowheads="1"/>
          </p:cNvSpPr>
          <p:nvPr/>
        </p:nvSpPr>
        <p:spPr bwMode="auto">
          <a:xfrm>
            <a:off x="3598004" y="1975941"/>
            <a:ext cx="30765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心脏支架术后抗凝治疗（一年）</a:t>
            </a:r>
            <a:endParaRPr kumimoji="0" lang="en-US" altLang="zh-CN"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77" name="Rectangle 134"/>
          <p:cNvSpPr>
            <a:spLocks noChangeArrowheads="1"/>
          </p:cNvSpPr>
          <p:nvPr/>
        </p:nvSpPr>
        <p:spPr bwMode="auto">
          <a:xfrm>
            <a:off x="3598004" y="2407989"/>
            <a:ext cx="27273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恶性肿瘤内分泌治疗</a:t>
            </a:r>
            <a:endParaRPr kumimoji="0" lang="en-US" altLang="zh-CN"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79" name="Rectangle 134"/>
          <p:cNvSpPr>
            <a:spLocks noChangeArrowheads="1"/>
          </p:cNvSpPr>
          <p:nvPr/>
        </p:nvSpPr>
        <p:spPr bwMode="auto">
          <a:xfrm>
            <a:off x="3598004" y="2768029"/>
            <a:ext cx="27273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en-US"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rPr>
              <a:t>冠心病</a:t>
            </a:r>
            <a:endParaRPr kumimoji="0" lang="en-US" altLang="zh-CN" sz="14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81" name="Rectangle 134"/>
          <p:cNvSpPr>
            <a:spLocks noChangeArrowheads="1"/>
          </p:cNvSpPr>
          <p:nvPr/>
        </p:nvSpPr>
        <p:spPr bwMode="auto">
          <a:xfrm>
            <a:off x="3613879" y="3200077"/>
            <a:ext cx="27273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fontAlgn="base">
              <a:spcBef>
                <a:spcPct val="0"/>
              </a:spcBef>
              <a:spcAft>
                <a:spcPct val="0"/>
              </a:spcAft>
              <a:buClrTx/>
              <a:buNone/>
              <a:defRPr/>
            </a:pPr>
            <a:r>
              <a:rPr lang="zh-CN" altLang="en-US" sz="1400" b="1" kern="0" dirty="0">
                <a:solidFill>
                  <a:srgbClr val="000000"/>
                </a:solidFill>
                <a:latin typeface="微软雅黑" panose="020B0503020204020204" pitchFamily="34" charset="-122"/>
                <a:ea typeface="微软雅黑" panose="020B0503020204020204" pitchFamily="34" charset="-122"/>
              </a:rPr>
              <a:t>高血压（很高危）</a:t>
            </a:r>
            <a:endParaRPr lang="en-US" altLang="zh-CN" sz="1400" b="1" kern="0" dirty="0">
              <a:solidFill>
                <a:srgbClr val="000000"/>
              </a:solidFill>
              <a:latin typeface="微软雅黑" panose="020B0503020204020204" pitchFamily="34" charset="-122"/>
              <a:ea typeface="微软雅黑" panose="020B0503020204020204" pitchFamily="34" charset="-122"/>
            </a:endParaRPr>
          </a:p>
        </p:txBody>
      </p:sp>
      <p:sp>
        <p:nvSpPr>
          <p:cNvPr id="87" name="矩形 86"/>
          <p:cNvSpPr/>
          <p:nvPr/>
        </p:nvSpPr>
        <p:spPr>
          <a:xfrm>
            <a:off x="6762849" y="2388947"/>
            <a:ext cx="902811" cy="307777"/>
          </a:xfrm>
          <a:prstGeom prst="rect">
            <a:avLst/>
          </a:prstGeom>
        </p:spPr>
        <p:txBody>
          <a:bodyPr wrap="none">
            <a:spAutoFit/>
          </a:bodyPr>
          <a:lstStyle/>
          <a:p>
            <a:r>
              <a:rPr lang="zh-CN" altLang="en-US" sz="1400" b="1" kern="0" dirty="0">
                <a:solidFill>
                  <a:srgbClr val="000000"/>
                </a:solidFill>
                <a:latin typeface="微软雅黑" panose="020B0503020204020204" pitchFamily="34" charset="-122"/>
                <a:ea typeface="微软雅黑" panose="020B0503020204020204" pitchFamily="34" charset="-122"/>
              </a:rPr>
              <a:t>帕金森病</a:t>
            </a:r>
            <a:endParaRPr lang="zh-CN" altLang="en-US" sz="1400" dirty="0"/>
          </a:p>
        </p:txBody>
      </p:sp>
      <p:sp>
        <p:nvSpPr>
          <p:cNvPr id="88" name="AutoShape 115"/>
          <p:cNvSpPr>
            <a:spLocks noChangeArrowheads="1"/>
          </p:cNvSpPr>
          <p:nvPr/>
        </p:nvSpPr>
        <p:spPr bwMode="gray">
          <a:xfrm>
            <a:off x="6724406" y="2785584"/>
            <a:ext cx="2126675"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89" name="矩形 88"/>
          <p:cNvSpPr/>
          <p:nvPr/>
        </p:nvSpPr>
        <p:spPr>
          <a:xfrm>
            <a:off x="6762849" y="2817780"/>
            <a:ext cx="1261884" cy="307777"/>
          </a:xfrm>
          <a:prstGeom prst="rect">
            <a:avLst/>
          </a:prstGeom>
        </p:spPr>
        <p:txBody>
          <a:bodyPr wrap="none">
            <a:spAutoFit/>
          </a:bodyPr>
          <a:lstStyle/>
          <a:p>
            <a:r>
              <a:rPr lang="zh-CN" altLang="en-US" sz="1400" b="1" kern="0" dirty="0">
                <a:solidFill>
                  <a:srgbClr val="000000"/>
                </a:solidFill>
                <a:latin typeface="微软雅黑" panose="020B0503020204020204" pitchFamily="34" charset="-122"/>
                <a:ea typeface="微软雅黑" panose="020B0503020204020204" pitchFamily="34" charset="-122"/>
              </a:rPr>
              <a:t>恶性肿瘤术后</a:t>
            </a:r>
            <a:endParaRPr lang="zh-CN" altLang="en-US" sz="1400" dirty="0"/>
          </a:p>
        </p:txBody>
      </p:sp>
      <p:sp>
        <p:nvSpPr>
          <p:cNvPr id="90" name="AutoShape 115"/>
          <p:cNvSpPr>
            <a:spLocks noChangeArrowheads="1"/>
          </p:cNvSpPr>
          <p:nvPr/>
        </p:nvSpPr>
        <p:spPr bwMode="gray">
          <a:xfrm>
            <a:off x="6724406" y="3201265"/>
            <a:ext cx="2126675"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91" name="矩形 90"/>
          <p:cNvSpPr/>
          <p:nvPr/>
        </p:nvSpPr>
        <p:spPr>
          <a:xfrm>
            <a:off x="6762849" y="3233461"/>
            <a:ext cx="1261884" cy="307777"/>
          </a:xfrm>
          <a:prstGeom prst="rect">
            <a:avLst/>
          </a:prstGeom>
        </p:spPr>
        <p:txBody>
          <a:bodyPr wrap="none">
            <a:spAutoFit/>
          </a:bodyPr>
          <a:lstStyle/>
          <a:p>
            <a:pPr lvl="0" fontAlgn="base">
              <a:spcBef>
                <a:spcPct val="0"/>
              </a:spcBef>
              <a:spcAft>
                <a:spcPct val="0"/>
              </a:spcAft>
              <a:defRPr/>
            </a:pPr>
            <a:r>
              <a:rPr lang="zh-CN" altLang="en-US" sz="1400" b="1" kern="0" dirty="0">
                <a:solidFill>
                  <a:srgbClr val="000000"/>
                </a:solidFill>
                <a:latin typeface="微软雅黑" panose="020B0503020204020204" pitchFamily="34" charset="-122"/>
                <a:ea typeface="微软雅黑" panose="020B0503020204020204" pitchFamily="34" charset="-122"/>
              </a:rPr>
              <a:t>结核病等病种</a:t>
            </a:r>
            <a:endParaRPr lang="en-US" altLang="zh-CN" sz="1400" b="1" kern="0" dirty="0">
              <a:solidFill>
                <a:srgbClr val="000000"/>
              </a:solidFill>
              <a:latin typeface="微软雅黑" panose="020B0503020204020204" pitchFamily="34" charset="-122"/>
              <a:ea typeface="微软雅黑" panose="020B0503020204020204" pitchFamily="34" charset="-122"/>
            </a:endParaRPr>
          </a:p>
        </p:txBody>
      </p:sp>
      <p:sp>
        <p:nvSpPr>
          <p:cNvPr id="92" name="AutoShape 115"/>
          <p:cNvSpPr>
            <a:spLocks noChangeArrowheads="1"/>
          </p:cNvSpPr>
          <p:nvPr/>
        </p:nvSpPr>
        <p:spPr bwMode="gray">
          <a:xfrm>
            <a:off x="6724406" y="1939942"/>
            <a:ext cx="2126675"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93" name="矩形 92"/>
          <p:cNvSpPr/>
          <p:nvPr/>
        </p:nvSpPr>
        <p:spPr>
          <a:xfrm>
            <a:off x="6762849" y="1972138"/>
            <a:ext cx="1082348" cy="307777"/>
          </a:xfrm>
          <a:prstGeom prst="rect">
            <a:avLst/>
          </a:prstGeom>
        </p:spPr>
        <p:txBody>
          <a:bodyPr wrap="none">
            <a:spAutoFit/>
          </a:bodyPr>
          <a:lstStyle/>
          <a:p>
            <a:pPr lvl="0" fontAlgn="base">
              <a:spcBef>
                <a:spcPct val="0"/>
              </a:spcBef>
              <a:spcAft>
                <a:spcPct val="0"/>
              </a:spcAft>
              <a:defRPr/>
            </a:pPr>
            <a:r>
              <a:rPr lang="zh-CN" altLang="en-US" sz="1400" b="1" kern="0" dirty="0">
                <a:solidFill>
                  <a:srgbClr val="000000"/>
                </a:solidFill>
                <a:latin typeface="微软雅黑" panose="020B0503020204020204" pitchFamily="34" charset="-122"/>
                <a:ea typeface="微软雅黑" panose="020B0503020204020204" pitchFamily="34" charset="-122"/>
              </a:rPr>
              <a:t>精神类疾病</a:t>
            </a:r>
            <a:endParaRPr lang="en-US" altLang="zh-CN" sz="1400" b="1" kern="0" dirty="0">
              <a:solidFill>
                <a:srgbClr val="000000"/>
              </a:solidFill>
              <a:latin typeface="微软雅黑" panose="020B0503020204020204" pitchFamily="34" charset="-122"/>
              <a:ea typeface="微软雅黑" panose="020B0503020204020204" pitchFamily="34" charset="-122"/>
            </a:endParaRPr>
          </a:p>
        </p:txBody>
      </p:sp>
      <p:sp>
        <p:nvSpPr>
          <p:cNvPr id="94" name="AutoShape 115"/>
          <p:cNvSpPr>
            <a:spLocks noChangeArrowheads="1"/>
          </p:cNvSpPr>
          <p:nvPr/>
        </p:nvSpPr>
        <p:spPr bwMode="gray">
          <a:xfrm>
            <a:off x="6724406" y="1517436"/>
            <a:ext cx="2126675" cy="341870"/>
          </a:xfrm>
          <a:prstGeom prst="roundRect">
            <a:avLst>
              <a:gd name="adj" fmla="val 32838"/>
            </a:avLst>
          </a:prstGeom>
          <a:solidFill>
            <a:srgbClr val="F8F8F8"/>
          </a:solidFill>
          <a:ln w="9525">
            <a:solidFill>
              <a:srgbClr val="90A8B0"/>
            </a:solidFill>
            <a:round/>
            <a:headEnd/>
            <a:tailEnd/>
          </a:ln>
          <a:effectLst/>
          <a:extLst/>
        </p:spPr>
        <p:txBody>
          <a:bodyPr wrap="none" anchor="ctr"/>
          <a:lstStyle/>
          <a:p>
            <a:pPr>
              <a:defRPr/>
            </a:pPr>
            <a:endParaRPr lang="zh-CN" altLang="en-US" kern="0">
              <a:solidFill>
                <a:sysClr val="windowText" lastClr="000000"/>
              </a:solidFill>
              <a:latin typeface="Arial" charset="0"/>
            </a:endParaRPr>
          </a:p>
        </p:txBody>
      </p:sp>
      <p:sp>
        <p:nvSpPr>
          <p:cNvPr id="95" name="矩形 94"/>
          <p:cNvSpPr/>
          <p:nvPr/>
        </p:nvSpPr>
        <p:spPr>
          <a:xfrm>
            <a:off x="6762849" y="1549632"/>
            <a:ext cx="1082348" cy="307777"/>
          </a:xfrm>
          <a:prstGeom prst="rect">
            <a:avLst/>
          </a:prstGeom>
        </p:spPr>
        <p:txBody>
          <a:bodyPr wrap="none">
            <a:spAutoFit/>
          </a:bodyPr>
          <a:lstStyle/>
          <a:p>
            <a:pPr lvl="0" fontAlgn="base">
              <a:spcBef>
                <a:spcPct val="0"/>
              </a:spcBef>
              <a:spcAft>
                <a:spcPct val="0"/>
              </a:spcAft>
              <a:defRPr/>
            </a:pPr>
            <a:r>
              <a:rPr lang="zh-CN" altLang="en-US" sz="1400" b="1" kern="0" dirty="0">
                <a:solidFill>
                  <a:srgbClr val="000000"/>
                </a:solidFill>
                <a:latin typeface="微软雅黑" panose="020B0503020204020204" pitchFamily="34" charset="-122"/>
                <a:ea typeface="微软雅黑" panose="020B0503020204020204" pitchFamily="34" charset="-122"/>
              </a:rPr>
              <a:t>重度糖尿病</a:t>
            </a:r>
            <a:endParaRPr lang="en-US" altLang="zh-CN" sz="1400" b="1" kern="0" dirty="0">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4498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pPr algn="ctr"/>
            <a:r>
              <a:rPr lang="zh-CN" altLang="en-US" dirty="0"/>
              <a:t>第四部分</a:t>
            </a:r>
          </a:p>
        </p:txBody>
      </p:sp>
      <p:sp>
        <p:nvSpPr>
          <p:cNvPr id="3" name="文本占位符 2"/>
          <p:cNvSpPr>
            <a:spLocks noGrp="1"/>
          </p:cNvSpPr>
          <p:nvPr>
            <p:ph type="body" sz="quarter" idx="14"/>
          </p:nvPr>
        </p:nvSpPr>
        <p:spPr/>
        <p:txBody>
          <a:bodyPr>
            <a:normAutofit fontScale="92500"/>
          </a:bodyPr>
          <a:lstStyle/>
          <a:p>
            <a:r>
              <a:rPr lang="zh-CN" altLang="en-US" b="1" dirty="0">
                <a:latin typeface="微软雅黑" panose="020B0503020204020204" pitchFamily="34" charset="-122"/>
                <a:ea typeface="微软雅黑" panose="020B0503020204020204" pitchFamily="34" charset="-122"/>
              </a:rPr>
              <a:t>城乡居民医疗保险对以下医疗费用不予补偿</a:t>
            </a:r>
          </a:p>
        </p:txBody>
      </p:sp>
    </p:spTree>
    <p:extLst>
      <p:ext uri="{BB962C8B-B14F-4D97-AF65-F5344CB8AC3E}">
        <p14:creationId xmlns:p14="http://schemas.microsoft.com/office/powerpoint/2010/main" val="4293684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四、不予补偿范围</a:t>
            </a:r>
          </a:p>
        </p:txBody>
      </p:sp>
      <p:sp>
        <p:nvSpPr>
          <p:cNvPr id="16" name="AutoShape 3"/>
          <p:cNvSpPr>
            <a:spLocks noChangeArrowheads="1"/>
          </p:cNvSpPr>
          <p:nvPr/>
        </p:nvSpPr>
        <p:spPr bwMode="gray">
          <a:xfrm>
            <a:off x="588640" y="1405450"/>
            <a:ext cx="612000" cy="612000"/>
          </a:xfrm>
          <a:prstGeom prst="flowChartConnector">
            <a:avLst/>
          </a:prstGeom>
          <a:gradFill rotWithShape="1">
            <a:gsLst>
              <a:gs pos="0">
                <a:srgbClr val="90A8B0"/>
              </a:gs>
              <a:gs pos="100000">
                <a:srgbClr val="5F6F75"/>
              </a:gs>
            </a:gsLst>
            <a:lin ang="2700000" scaled="1"/>
          </a:gradFill>
          <a:ln w="88900" cmpd="thinThick" algn="ctr">
            <a:solidFill>
              <a:srgbClr val="C0C0C0"/>
            </a:solidFill>
            <a:round/>
            <a:headEnd/>
            <a:tailEnd/>
          </a:ln>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17" name="AutoShape 4"/>
          <p:cNvSpPr>
            <a:spLocks noChangeArrowheads="1"/>
          </p:cNvSpPr>
          <p:nvPr/>
        </p:nvSpPr>
        <p:spPr bwMode="gray">
          <a:xfrm>
            <a:off x="588640" y="2195400"/>
            <a:ext cx="612000" cy="612000"/>
          </a:xfrm>
          <a:prstGeom prst="flowChartConnector">
            <a:avLst/>
          </a:prstGeom>
          <a:gradFill rotWithShape="1">
            <a:gsLst>
              <a:gs pos="0">
                <a:srgbClr val="6E815B"/>
              </a:gs>
              <a:gs pos="100000">
                <a:srgbClr val="49553C"/>
              </a:gs>
            </a:gsLst>
            <a:lin ang="2700000" scaled="1"/>
          </a:gradFill>
          <a:ln w="88900" cmpd="thinThick" algn="ctr">
            <a:solidFill>
              <a:srgbClr val="C0C0C0"/>
            </a:solidFill>
            <a:round/>
            <a:headEnd/>
            <a:tailEnd/>
          </a:ln>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18" name="AutoShape 5"/>
          <p:cNvSpPr>
            <a:spLocks noChangeArrowheads="1"/>
          </p:cNvSpPr>
          <p:nvPr/>
        </p:nvSpPr>
        <p:spPr bwMode="ltGray">
          <a:xfrm>
            <a:off x="588640" y="3003798"/>
            <a:ext cx="612000" cy="612000"/>
          </a:xfrm>
          <a:prstGeom prst="flowChartConnector">
            <a:avLst/>
          </a:prstGeom>
          <a:gradFill rotWithShape="1">
            <a:gsLst>
              <a:gs pos="0">
                <a:srgbClr val="77AE26"/>
              </a:gs>
              <a:gs pos="100000">
                <a:srgbClr val="4F7319"/>
              </a:gs>
            </a:gsLst>
            <a:lin ang="2700000" scaled="1"/>
          </a:gradFill>
          <a:ln w="88900" cmpd="thinThick" algn="ctr">
            <a:solidFill>
              <a:srgbClr val="C0C0C0"/>
            </a:solidFill>
            <a:round/>
            <a:headEnd/>
            <a:tailEnd/>
          </a:ln>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19" name="Rectangle 6"/>
          <p:cNvSpPr>
            <a:spLocks noChangeArrowheads="1"/>
          </p:cNvSpPr>
          <p:nvPr/>
        </p:nvSpPr>
        <p:spPr bwMode="auto">
          <a:xfrm>
            <a:off x="1475656" y="1542173"/>
            <a:ext cx="70846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fontAlgn="base">
              <a:spcBef>
                <a:spcPct val="0"/>
              </a:spcBef>
              <a:spcAft>
                <a:spcPct val="0"/>
              </a:spcAft>
              <a:buClrTx/>
              <a:buNone/>
              <a:defRPr/>
            </a:pPr>
            <a:r>
              <a:rPr lang="zh-CN" altLang="en-US" sz="1600" b="1" kern="0" dirty="0">
                <a:solidFill>
                  <a:srgbClr val="003366"/>
                </a:solidFill>
                <a:latin typeface="微软雅黑" panose="020B0503020204020204" pitchFamily="34" charset="-122"/>
                <a:ea typeface="微软雅黑" panose="020B0503020204020204" pitchFamily="34" charset="-122"/>
              </a:rPr>
              <a:t>未办理转诊手续自行外出就医或在市区非定点医疗机构诊治的医疗费用。</a:t>
            </a:r>
            <a:endParaRPr kumimoji="0" lang="en-US" altLang="zh-CN" sz="1600" b="1" i="0" u="none" strike="noStrike" kern="0" cap="none" spc="0" normalizeH="0" baseline="0" noProof="0" dirty="0">
              <a:ln>
                <a:noFill/>
              </a:ln>
              <a:solidFill>
                <a:srgbClr val="003366"/>
              </a:solidFill>
              <a:effectLst/>
              <a:uLnTx/>
              <a:uFillTx/>
              <a:latin typeface="微软雅黑" panose="020B0503020204020204" pitchFamily="34" charset="-122"/>
              <a:ea typeface="微软雅黑" panose="020B0503020204020204" pitchFamily="34" charset="-122"/>
            </a:endParaRPr>
          </a:p>
        </p:txBody>
      </p:sp>
      <p:sp>
        <p:nvSpPr>
          <p:cNvPr id="20" name="Rectangle 7"/>
          <p:cNvSpPr>
            <a:spLocks noChangeArrowheads="1"/>
          </p:cNvSpPr>
          <p:nvPr/>
        </p:nvSpPr>
        <p:spPr bwMode="auto">
          <a:xfrm>
            <a:off x="1475656" y="2139702"/>
            <a:ext cx="708464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fontAlgn="base">
              <a:spcBef>
                <a:spcPct val="0"/>
              </a:spcBef>
              <a:spcAft>
                <a:spcPct val="0"/>
              </a:spcAft>
              <a:buClrTx/>
              <a:buNone/>
              <a:defRPr/>
            </a:pPr>
            <a:r>
              <a:rPr lang="zh-CN" altLang="en-US" sz="1600" b="1" kern="0" dirty="0">
                <a:solidFill>
                  <a:srgbClr val="003366"/>
                </a:solidFill>
                <a:latin typeface="微软雅黑" panose="020B0503020204020204" pitchFamily="34" charset="-122"/>
                <a:ea typeface="微软雅黑" panose="020B0503020204020204" pitchFamily="34" charset="-122"/>
              </a:rPr>
              <a:t>应当由第三人负担的、自杀（精神病除外）、自残、酗酒、打架斗殴、犯罪行为等产生的医疗费用、美容美体性质的费用。</a:t>
            </a:r>
            <a:endParaRPr kumimoji="0" lang="zh-CN" altLang="en-US" sz="1600" b="1" i="0" u="none" strike="noStrike" kern="0" cap="none" spc="0" normalizeH="0" baseline="0" noProof="0" dirty="0">
              <a:ln>
                <a:noFill/>
              </a:ln>
              <a:solidFill>
                <a:srgbClr val="003366"/>
              </a:solidFill>
              <a:effectLst/>
              <a:uLnTx/>
              <a:uFillTx/>
              <a:latin typeface="微软雅黑" panose="020B0503020204020204" pitchFamily="34" charset="-122"/>
              <a:ea typeface="微软雅黑" panose="020B0503020204020204" pitchFamily="34" charset="-122"/>
            </a:endParaRPr>
          </a:p>
        </p:txBody>
      </p:sp>
      <p:sp>
        <p:nvSpPr>
          <p:cNvPr id="21" name="Rectangle 8"/>
          <p:cNvSpPr>
            <a:spLocks noChangeArrowheads="1"/>
          </p:cNvSpPr>
          <p:nvPr/>
        </p:nvSpPr>
        <p:spPr bwMode="auto">
          <a:xfrm>
            <a:off x="1475656" y="3125755"/>
            <a:ext cx="3886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en-US" sz="1600" b="1" i="0" u="none" strike="noStrike" kern="0" cap="none" spc="0" normalizeH="0" baseline="0" noProof="0" dirty="0">
                <a:ln>
                  <a:noFill/>
                </a:ln>
                <a:solidFill>
                  <a:srgbClr val="003366"/>
                </a:solidFill>
                <a:effectLst/>
                <a:uLnTx/>
                <a:uFillTx/>
                <a:latin typeface="微软雅黑" panose="020B0503020204020204" pitchFamily="34" charset="-122"/>
                <a:ea typeface="微软雅黑" panose="020B0503020204020204" pitchFamily="34" charset="-122"/>
              </a:rPr>
              <a:t>境外就医发生的费用。</a:t>
            </a:r>
          </a:p>
        </p:txBody>
      </p:sp>
      <p:sp>
        <p:nvSpPr>
          <p:cNvPr id="22" name="Rectangle 9"/>
          <p:cNvSpPr>
            <a:spLocks noChangeArrowheads="1"/>
          </p:cNvSpPr>
          <p:nvPr/>
        </p:nvSpPr>
        <p:spPr bwMode="auto">
          <a:xfrm>
            <a:off x="758495" y="1568074"/>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600" b="1" i="0" u="none" strike="noStrike" kern="0" cap="none" spc="0" normalizeH="0" baseline="0" noProof="0" dirty="0">
                <a:ln>
                  <a:noFill/>
                </a:ln>
                <a:solidFill>
                  <a:srgbClr val="1C1C1C"/>
                </a:solidFill>
                <a:effectLst/>
                <a:uLnTx/>
                <a:uFillTx/>
                <a:latin typeface="Arial" panose="020B0604020202020204" pitchFamily="34" charset="0"/>
              </a:rPr>
              <a:t>1</a:t>
            </a:r>
          </a:p>
        </p:txBody>
      </p:sp>
      <p:sp>
        <p:nvSpPr>
          <p:cNvPr id="23" name="Rectangle 10"/>
          <p:cNvSpPr>
            <a:spLocks noChangeArrowheads="1"/>
          </p:cNvSpPr>
          <p:nvPr/>
        </p:nvSpPr>
        <p:spPr bwMode="auto">
          <a:xfrm>
            <a:off x="755576" y="2313915"/>
            <a:ext cx="298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600" b="1" i="0" u="none" strike="noStrike" kern="0" cap="none" spc="0" normalizeH="0" baseline="0" noProof="0" dirty="0">
                <a:ln>
                  <a:noFill/>
                </a:ln>
                <a:solidFill>
                  <a:srgbClr val="1C1C1C"/>
                </a:solidFill>
                <a:effectLst/>
                <a:uLnTx/>
                <a:uFillTx/>
                <a:latin typeface="Arial" panose="020B0604020202020204" pitchFamily="34" charset="0"/>
              </a:rPr>
              <a:t>2</a:t>
            </a:r>
          </a:p>
        </p:txBody>
      </p:sp>
      <p:sp>
        <p:nvSpPr>
          <p:cNvPr id="24" name="Rectangle 11"/>
          <p:cNvSpPr>
            <a:spLocks noChangeArrowheads="1"/>
          </p:cNvSpPr>
          <p:nvPr/>
        </p:nvSpPr>
        <p:spPr bwMode="auto">
          <a:xfrm>
            <a:off x="676557" y="3111676"/>
            <a:ext cx="439059"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800" b="1" i="0" u="none" strike="noStrike" kern="0" cap="none" spc="0" normalizeH="0" baseline="0" noProof="0" dirty="0">
                <a:ln>
                  <a:noFill/>
                </a:ln>
                <a:solidFill>
                  <a:srgbClr val="1C1C1C"/>
                </a:solidFill>
                <a:effectLst/>
                <a:uLnTx/>
                <a:uFillTx/>
                <a:latin typeface="Arial" panose="020B0604020202020204" pitchFamily="34" charset="0"/>
              </a:rPr>
              <a:t>3</a:t>
            </a:r>
          </a:p>
        </p:txBody>
      </p:sp>
      <p:sp>
        <p:nvSpPr>
          <p:cNvPr id="25" name="Rectangle 22"/>
          <p:cNvSpPr>
            <a:spLocks noChangeArrowheads="1"/>
          </p:cNvSpPr>
          <p:nvPr/>
        </p:nvSpPr>
        <p:spPr bwMode="auto">
          <a:xfrm>
            <a:off x="1475656" y="3950684"/>
            <a:ext cx="70846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zh-CN" altLang="en-US" sz="1600" b="1" i="0" u="none" strike="noStrike" kern="0" cap="none" spc="0" normalizeH="0" baseline="0" noProof="0" dirty="0">
                <a:ln>
                  <a:noFill/>
                </a:ln>
                <a:solidFill>
                  <a:srgbClr val="003366"/>
                </a:solidFill>
                <a:effectLst/>
                <a:uLnTx/>
                <a:uFillTx/>
                <a:latin typeface="微软雅黑" panose="020B0503020204020204" pitchFamily="34" charset="-122"/>
                <a:ea typeface="微软雅黑" panose="020B0503020204020204" pitchFamily="34" charset="-122"/>
              </a:rPr>
              <a:t>市人力资源和社会保障部门规定的其他不予补偿的医疗费用。 </a:t>
            </a:r>
          </a:p>
        </p:txBody>
      </p:sp>
      <p:sp>
        <p:nvSpPr>
          <p:cNvPr id="26" name="AutoShape 5"/>
          <p:cNvSpPr>
            <a:spLocks noChangeArrowheads="1"/>
          </p:cNvSpPr>
          <p:nvPr/>
        </p:nvSpPr>
        <p:spPr bwMode="ltGray">
          <a:xfrm>
            <a:off x="588640" y="3831958"/>
            <a:ext cx="612000" cy="612000"/>
          </a:xfrm>
          <a:prstGeom prst="flowChartConnector">
            <a:avLst/>
          </a:prstGeom>
          <a:solidFill>
            <a:srgbClr val="339966"/>
          </a:solidFill>
          <a:ln w="88900" cmpd="thinThick" algn="ctr">
            <a:solidFill>
              <a:srgbClr val="C0C0C0"/>
            </a:solidFill>
            <a:round/>
            <a:headEnd/>
            <a:tailEnd/>
          </a:ln>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27" name="Rectangle 10"/>
          <p:cNvSpPr>
            <a:spLocks noChangeArrowheads="1"/>
          </p:cNvSpPr>
          <p:nvPr/>
        </p:nvSpPr>
        <p:spPr bwMode="auto">
          <a:xfrm>
            <a:off x="720086" y="3954602"/>
            <a:ext cx="311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zh-CN" sz="1800" b="1" i="0" u="none" strike="noStrike" kern="0" cap="none" spc="0" normalizeH="0" baseline="0" noProof="0" dirty="0">
                <a:ln>
                  <a:noFill/>
                </a:ln>
                <a:solidFill>
                  <a:srgbClr val="1C1C1C"/>
                </a:solidFill>
                <a:effectLst/>
                <a:uLnTx/>
                <a:uFillTx/>
                <a:latin typeface="Arial" panose="020B0604020202020204" pitchFamily="34" charset="0"/>
              </a:rPr>
              <a:t>4</a:t>
            </a:r>
          </a:p>
        </p:txBody>
      </p:sp>
      <p:sp>
        <p:nvSpPr>
          <p:cNvPr id="28" name="Rectangle 25"/>
          <p:cNvSpPr>
            <a:spLocks noChangeArrowheads="1"/>
          </p:cNvSpPr>
          <p:nvPr/>
        </p:nvSpPr>
        <p:spPr bwMode="auto">
          <a:xfrm>
            <a:off x="179512" y="874800"/>
            <a:ext cx="46974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fontAlgn="base">
              <a:spcBef>
                <a:spcPct val="0"/>
              </a:spcBef>
              <a:spcAft>
                <a:spcPct val="0"/>
              </a:spcAft>
              <a:buClrTx/>
              <a:buNone/>
              <a:defRPr/>
            </a:pPr>
            <a:r>
              <a:rPr lang="zh-CN" altLang="en-US" sz="1800" b="1" kern="0" dirty="0">
                <a:solidFill>
                  <a:srgbClr val="FD2D1D"/>
                </a:solidFill>
                <a:latin typeface="微软雅黑" panose="020B0503020204020204" pitchFamily="34" charset="-122"/>
                <a:ea typeface="微软雅黑" panose="020B0503020204020204" pitchFamily="34" charset="-122"/>
              </a:rPr>
              <a:t>城乡居民医疗保险对以下医疗费用不予补偿</a:t>
            </a:r>
            <a:r>
              <a:rPr kumimoji="0" lang="en-US" altLang="zh-CN" sz="1800" b="1" i="0" u="none" strike="noStrike" kern="0" cap="none" spc="0" normalizeH="0" baseline="0" noProof="0" dirty="0">
                <a:ln>
                  <a:noFill/>
                </a:ln>
                <a:solidFill>
                  <a:srgbClr val="FD2D1D"/>
                </a:solidFill>
                <a:effectLst/>
                <a:uLnTx/>
                <a:uFillTx/>
                <a:latin typeface="微软雅黑" panose="020B0503020204020204" pitchFamily="34" charset="-122"/>
                <a:ea typeface="微软雅黑" panose="020B0503020204020204" pitchFamily="34" charset="-122"/>
              </a:rPr>
              <a:t>: </a:t>
            </a:r>
          </a:p>
        </p:txBody>
      </p:sp>
      <p:cxnSp>
        <p:nvCxnSpPr>
          <p:cNvPr id="30" name="直接连接符 29"/>
          <p:cNvCxnSpPr>
            <a:stCxn id="16" idx="5"/>
          </p:cNvCxnSpPr>
          <p:nvPr/>
        </p:nvCxnSpPr>
        <p:spPr>
          <a:xfrm flipV="1">
            <a:off x="1111015" y="1906628"/>
            <a:ext cx="7449281" cy="211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a:stCxn id="17" idx="5"/>
          </p:cNvCxnSpPr>
          <p:nvPr/>
        </p:nvCxnSpPr>
        <p:spPr>
          <a:xfrm>
            <a:off x="1111015" y="2717775"/>
            <a:ext cx="7493433" cy="55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直接连接符 33"/>
          <p:cNvCxnSpPr>
            <a:stCxn id="18" idx="5"/>
          </p:cNvCxnSpPr>
          <p:nvPr/>
        </p:nvCxnSpPr>
        <p:spPr>
          <a:xfrm flipV="1">
            <a:off x="1111015" y="3519321"/>
            <a:ext cx="7449281" cy="68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p:cNvCxnSpPr>
            <a:stCxn id="26" idx="5"/>
          </p:cNvCxnSpPr>
          <p:nvPr/>
        </p:nvCxnSpPr>
        <p:spPr>
          <a:xfrm flipV="1">
            <a:off x="1111015" y="4321314"/>
            <a:ext cx="7493433" cy="3301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9549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pPr algn="ctr"/>
            <a:r>
              <a:rPr lang="zh-CN" altLang="en-US" dirty="0"/>
              <a:t>第五部分</a:t>
            </a:r>
          </a:p>
        </p:txBody>
      </p:sp>
      <p:sp>
        <p:nvSpPr>
          <p:cNvPr id="3" name="文本占位符 2"/>
          <p:cNvSpPr>
            <a:spLocks noGrp="1"/>
          </p:cNvSpPr>
          <p:nvPr>
            <p:ph type="body" sz="quarter" idx="14"/>
          </p:nvPr>
        </p:nvSpPr>
        <p:spPr/>
        <p:txBody>
          <a:bodyPr/>
          <a:lstStyle/>
          <a:p>
            <a:r>
              <a:rPr lang="zh-CN" altLang="en-US" b="1" dirty="0">
                <a:latin typeface="微软雅黑" panose="020B0503020204020204" pitchFamily="34" charset="-122"/>
                <a:ea typeface="微软雅黑" panose="020B0503020204020204" pitchFamily="34" charset="-122"/>
              </a:rPr>
              <a:t>咨询电话及学校报销时间</a:t>
            </a:r>
          </a:p>
        </p:txBody>
      </p:sp>
    </p:spTree>
    <p:extLst>
      <p:ext uri="{BB962C8B-B14F-4D97-AF65-F5344CB8AC3E}">
        <p14:creationId xmlns:p14="http://schemas.microsoft.com/office/powerpoint/2010/main" val="3118171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五、</a:t>
            </a:r>
            <a:r>
              <a:rPr lang="zh-CN" altLang="zh-CN" dirty="0"/>
              <a:t>咨询电话及学校报销时间</a:t>
            </a:r>
            <a:endParaRPr lang="zh-CN" altLang="en-US" dirty="0"/>
          </a:p>
        </p:txBody>
      </p:sp>
      <p:sp>
        <p:nvSpPr>
          <p:cNvPr id="37" name="AutoShape 3"/>
          <p:cNvSpPr>
            <a:spLocks noChangeArrowheads="1"/>
          </p:cNvSpPr>
          <p:nvPr/>
        </p:nvSpPr>
        <p:spPr bwMode="auto">
          <a:xfrm>
            <a:off x="1187624" y="1555899"/>
            <a:ext cx="1951186" cy="2218047"/>
          </a:xfrm>
          <a:prstGeom prst="roundRect">
            <a:avLst>
              <a:gd name="adj" fmla="val 16667"/>
            </a:avLst>
          </a:prstGeom>
          <a:noFill/>
          <a:ln w="38100">
            <a:solidFill>
              <a:srgbClr val="124B9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Verdana" panose="020B0604030504040204" pitchFamily="34" charset="0"/>
            </a:endParaRPr>
          </a:p>
        </p:txBody>
      </p:sp>
      <p:sp>
        <p:nvSpPr>
          <p:cNvPr id="38" name="Text Box 4"/>
          <p:cNvSpPr txBox="1">
            <a:spLocks noChangeArrowheads="1"/>
          </p:cNvSpPr>
          <p:nvPr/>
        </p:nvSpPr>
        <p:spPr bwMode="auto">
          <a:xfrm>
            <a:off x="1187624" y="1773387"/>
            <a:ext cx="1881336"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ClrTx/>
              <a:buFontTx/>
              <a:buNone/>
            </a:pPr>
            <a:r>
              <a:rPr lang="zh-CN" altLang="en-US" sz="1800" b="1" dirty="0">
                <a:solidFill>
                  <a:srgbClr val="001D3A"/>
                </a:solidFill>
                <a:latin typeface="微软雅黑" panose="020B0503020204020204" pitchFamily="34" charset="-122"/>
                <a:ea typeface="微软雅黑" panose="020B0503020204020204" pitchFamily="34" charset="-122"/>
              </a:rPr>
              <a:t>清江浦区</a:t>
            </a:r>
            <a:endParaRPr lang="en-US" altLang="zh-CN" sz="1800" b="1" dirty="0">
              <a:solidFill>
                <a:srgbClr val="001D3A"/>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buClrTx/>
              <a:buFontTx/>
              <a:buNone/>
            </a:pPr>
            <a:r>
              <a:rPr lang="zh-CN" altLang="en-US" sz="1800" b="1" dirty="0">
                <a:solidFill>
                  <a:srgbClr val="001D3A"/>
                </a:solidFill>
                <a:latin typeface="微软雅黑" panose="020B0503020204020204" pitchFamily="34" charset="-122"/>
                <a:ea typeface="微软雅黑" panose="020B0503020204020204" pitchFamily="34" charset="-122"/>
              </a:rPr>
              <a:t>医保中心</a:t>
            </a:r>
          </a:p>
          <a:p>
            <a:pPr algn="ctr" eaLnBrk="0" fontAlgn="base" hangingPunct="0">
              <a:spcBef>
                <a:spcPct val="0"/>
              </a:spcBef>
              <a:spcAft>
                <a:spcPct val="0"/>
              </a:spcAft>
              <a:buClrTx/>
              <a:buFontTx/>
              <a:buNone/>
            </a:pPr>
            <a:endParaRPr lang="en-US" altLang="zh-CN" sz="1800" dirty="0">
              <a:solidFill>
                <a:srgbClr val="001D3A"/>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buClrTx/>
              <a:buSzPct val="60000"/>
              <a:buFontTx/>
              <a:buChar char="•"/>
            </a:pPr>
            <a:r>
              <a:rPr lang="en-US" altLang="zh-CN" sz="1400" dirty="0">
                <a:solidFill>
                  <a:srgbClr val="001D3A"/>
                </a:solidFill>
                <a:latin typeface="微软雅黑" panose="020B0503020204020204" pitchFamily="34" charset="-122"/>
                <a:ea typeface="微软雅黑" panose="020B0503020204020204" pitchFamily="34" charset="-122"/>
              </a:rPr>
              <a:t>83643038</a:t>
            </a:r>
          </a:p>
          <a:p>
            <a:pPr algn="ctr" eaLnBrk="0" fontAlgn="base" hangingPunct="0">
              <a:spcBef>
                <a:spcPct val="0"/>
              </a:spcBef>
              <a:spcAft>
                <a:spcPct val="0"/>
              </a:spcAft>
              <a:buClrTx/>
              <a:buSzPct val="60000"/>
              <a:buFontTx/>
              <a:buChar char="•"/>
            </a:pPr>
            <a:endParaRPr lang="en-US" altLang="zh-CN" sz="1400" dirty="0">
              <a:solidFill>
                <a:srgbClr val="001D3A"/>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buClrTx/>
              <a:buSzPct val="60000"/>
              <a:buFontTx/>
              <a:buChar char="•"/>
            </a:pPr>
            <a:r>
              <a:rPr lang="en-US" altLang="zh-CN" sz="1400" dirty="0">
                <a:solidFill>
                  <a:srgbClr val="001D3A"/>
                </a:solidFill>
                <a:latin typeface="微软雅黑" panose="020B0503020204020204" pitchFamily="34" charset="-122"/>
                <a:ea typeface="微软雅黑" panose="020B0503020204020204" pitchFamily="34" charset="-122"/>
              </a:rPr>
              <a:t>83643290</a:t>
            </a:r>
          </a:p>
          <a:p>
            <a:pPr algn="ctr" eaLnBrk="0" fontAlgn="base" hangingPunct="0">
              <a:spcBef>
                <a:spcPct val="0"/>
              </a:spcBef>
              <a:spcAft>
                <a:spcPct val="0"/>
              </a:spcAft>
              <a:buClrTx/>
              <a:buSzPct val="60000"/>
              <a:buFontTx/>
              <a:buChar char="•"/>
            </a:pPr>
            <a:endParaRPr lang="en-US" altLang="zh-CN" sz="1400" dirty="0">
              <a:solidFill>
                <a:srgbClr val="001D3A"/>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buClrTx/>
              <a:buSzPct val="60000"/>
              <a:buFontTx/>
              <a:buChar char="•"/>
            </a:pPr>
            <a:r>
              <a:rPr lang="en-US" altLang="zh-CN" sz="1400" dirty="0">
                <a:solidFill>
                  <a:srgbClr val="001D3A"/>
                </a:solidFill>
                <a:latin typeface="微软雅黑" panose="020B0503020204020204" pitchFamily="34" charset="-122"/>
                <a:ea typeface="微软雅黑" panose="020B0503020204020204" pitchFamily="34" charset="-122"/>
              </a:rPr>
              <a:t>83516661</a:t>
            </a:r>
          </a:p>
        </p:txBody>
      </p:sp>
      <p:sp>
        <p:nvSpPr>
          <p:cNvPr id="39" name="AutoShape 5"/>
          <p:cNvSpPr>
            <a:spLocks noChangeArrowheads="1"/>
          </p:cNvSpPr>
          <p:nvPr/>
        </p:nvSpPr>
        <p:spPr bwMode="auto">
          <a:xfrm>
            <a:off x="6396906" y="1635646"/>
            <a:ext cx="1912242" cy="2218036"/>
          </a:xfrm>
          <a:prstGeom prst="roundRect">
            <a:avLst>
              <a:gd name="adj" fmla="val 16667"/>
            </a:avLst>
          </a:prstGeom>
          <a:noFill/>
          <a:ln w="38100">
            <a:solidFill>
              <a:srgbClr val="124B9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Verdana" panose="020B0604030504040204" pitchFamily="34" charset="0"/>
            </a:endParaRPr>
          </a:p>
        </p:txBody>
      </p:sp>
      <p:sp>
        <p:nvSpPr>
          <p:cNvPr id="40" name="Text Box 6"/>
          <p:cNvSpPr txBox="1">
            <a:spLocks noChangeArrowheads="1"/>
          </p:cNvSpPr>
          <p:nvPr/>
        </p:nvSpPr>
        <p:spPr bwMode="auto">
          <a:xfrm>
            <a:off x="6084168" y="1773387"/>
            <a:ext cx="2513012"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0"/>
              </a:spcBef>
              <a:spcAft>
                <a:spcPct val="0"/>
              </a:spcAft>
              <a:buClrTx/>
              <a:buFontTx/>
              <a:buNone/>
            </a:pPr>
            <a:r>
              <a:rPr lang="zh-CN" altLang="en-US" sz="1800" b="1" dirty="0">
                <a:solidFill>
                  <a:srgbClr val="001D3A"/>
                </a:solidFill>
                <a:latin typeface="微软雅黑" panose="020B0503020204020204" pitchFamily="34" charset="-122"/>
                <a:ea typeface="微软雅黑" panose="020B0503020204020204" pitchFamily="34" charset="-122"/>
              </a:rPr>
              <a:t>淮阴师范学院</a:t>
            </a:r>
            <a:endParaRPr lang="en-US" altLang="zh-CN" sz="1800" b="1" dirty="0">
              <a:solidFill>
                <a:srgbClr val="001D3A"/>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buClrTx/>
              <a:buFontTx/>
              <a:buNone/>
            </a:pPr>
            <a:r>
              <a:rPr lang="zh-CN" altLang="en-US" sz="1800" b="1" dirty="0">
                <a:solidFill>
                  <a:srgbClr val="001D3A"/>
                </a:solidFill>
                <a:latin typeface="微软雅黑" panose="020B0503020204020204" pitchFamily="34" charset="-122"/>
                <a:ea typeface="微软雅黑" panose="020B0503020204020204" pitchFamily="34" charset="-122"/>
              </a:rPr>
              <a:t>医保科、卫生科</a:t>
            </a:r>
            <a:endParaRPr lang="en-US" altLang="zh-CN" sz="1800" b="1" dirty="0">
              <a:solidFill>
                <a:srgbClr val="001D3A"/>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buClrTx/>
              <a:buFontTx/>
              <a:buNone/>
            </a:pPr>
            <a:endParaRPr lang="en-US" altLang="zh-CN" sz="1800" dirty="0">
              <a:solidFill>
                <a:srgbClr val="001D3A"/>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buClrTx/>
              <a:buSzPct val="60000"/>
              <a:buFontTx/>
              <a:buChar char="•"/>
            </a:pPr>
            <a:r>
              <a:rPr lang="en-US" altLang="zh-CN" sz="1400" dirty="0">
                <a:solidFill>
                  <a:srgbClr val="001D3A"/>
                </a:solidFill>
                <a:latin typeface="微软雅黑" panose="020B0503020204020204" pitchFamily="34" charset="-122"/>
                <a:ea typeface="微软雅黑" panose="020B0503020204020204" pitchFamily="34" charset="-122"/>
              </a:rPr>
              <a:t>83525060</a:t>
            </a:r>
          </a:p>
          <a:p>
            <a:pPr algn="ctr" eaLnBrk="0" fontAlgn="base" hangingPunct="0">
              <a:spcBef>
                <a:spcPct val="0"/>
              </a:spcBef>
              <a:spcAft>
                <a:spcPct val="0"/>
              </a:spcAft>
              <a:buClrTx/>
              <a:buSzPct val="60000"/>
              <a:buFontTx/>
              <a:buChar char="•"/>
            </a:pPr>
            <a:endParaRPr lang="en-US" altLang="zh-CN" sz="1400" dirty="0">
              <a:solidFill>
                <a:srgbClr val="001D3A"/>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buClrTx/>
              <a:buSzPct val="60000"/>
              <a:buFontTx/>
              <a:buChar char="•"/>
            </a:pPr>
            <a:r>
              <a:rPr lang="en-US" altLang="zh-CN" sz="1400" dirty="0">
                <a:solidFill>
                  <a:srgbClr val="001D3A"/>
                </a:solidFill>
                <a:latin typeface="微软雅黑" panose="020B0503020204020204" pitchFamily="34" charset="-122"/>
                <a:ea typeface="微软雅黑" panose="020B0503020204020204" pitchFamily="34" charset="-122"/>
              </a:rPr>
              <a:t>83511061</a:t>
            </a:r>
          </a:p>
          <a:p>
            <a:pPr algn="ctr" eaLnBrk="0" fontAlgn="base" hangingPunct="0">
              <a:spcBef>
                <a:spcPct val="0"/>
              </a:spcBef>
              <a:spcAft>
                <a:spcPct val="0"/>
              </a:spcAft>
              <a:buClrTx/>
              <a:buSzPct val="60000"/>
              <a:buFontTx/>
              <a:buChar char="•"/>
            </a:pPr>
            <a:endParaRPr lang="en-US" altLang="zh-CN" sz="1400" dirty="0">
              <a:solidFill>
                <a:srgbClr val="001D3A"/>
              </a:solidFill>
              <a:latin typeface="微软雅黑" panose="020B0503020204020204" pitchFamily="34" charset="-122"/>
              <a:ea typeface="微软雅黑" panose="020B0503020204020204" pitchFamily="34" charset="-122"/>
            </a:endParaRPr>
          </a:p>
          <a:p>
            <a:pPr algn="ctr" eaLnBrk="0" fontAlgn="base" hangingPunct="0">
              <a:spcBef>
                <a:spcPct val="0"/>
              </a:spcBef>
              <a:spcAft>
                <a:spcPct val="0"/>
              </a:spcAft>
              <a:buClrTx/>
              <a:buSzPct val="60000"/>
              <a:buFontTx/>
              <a:buChar char="•"/>
            </a:pPr>
            <a:r>
              <a:rPr lang="en-US" altLang="zh-CN" sz="1400" dirty="0">
                <a:solidFill>
                  <a:srgbClr val="001D3A"/>
                </a:solidFill>
                <a:latin typeface="微软雅黑" panose="020B0503020204020204" pitchFamily="34" charset="-122"/>
                <a:ea typeface="微软雅黑" panose="020B0503020204020204" pitchFamily="34" charset="-122"/>
              </a:rPr>
              <a:t>83525978</a:t>
            </a:r>
          </a:p>
        </p:txBody>
      </p:sp>
      <p:grpSp>
        <p:nvGrpSpPr>
          <p:cNvPr id="41" name="Group 7"/>
          <p:cNvGrpSpPr>
            <a:grpSpLocks/>
          </p:cNvGrpSpPr>
          <p:nvPr/>
        </p:nvGrpSpPr>
        <p:grpSpPr bwMode="auto">
          <a:xfrm>
            <a:off x="3202310" y="987574"/>
            <a:ext cx="2886075" cy="3028950"/>
            <a:chOff x="1925" y="1104"/>
            <a:chExt cx="1818" cy="1908"/>
          </a:xfrm>
        </p:grpSpPr>
        <p:sp>
          <p:nvSpPr>
            <p:cNvPr id="42" name="AutoShape 8"/>
            <p:cNvSpPr>
              <a:spLocks noChangeArrowheads="1"/>
            </p:cNvSpPr>
            <p:nvPr/>
          </p:nvSpPr>
          <p:spPr bwMode="auto">
            <a:xfrm>
              <a:off x="2368" y="2556"/>
              <a:ext cx="976" cy="365"/>
            </a:xfrm>
            <a:prstGeom prst="can">
              <a:avLst>
                <a:gd name="adj" fmla="val 25000"/>
              </a:avLst>
            </a:prstGeom>
            <a:solidFill>
              <a:schemeClr val="accent1">
                <a:lumMod val="60000"/>
                <a:lumOff val="40000"/>
              </a:schemeClr>
            </a:solidFill>
            <a:ln w="9525">
              <a:no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43" name="AutoShape 9"/>
            <p:cNvSpPr>
              <a:spLocks noChangeArrowheads="1"/>
            </p:cNvSpPr>
            <p:nvPr/>
          </p:nvSpPr>
          <p:spPr bwMode="auto">
            <a:xfrm>
              <a:off x="2368" y="2237"/>
              <a:ext cx="976" cy="365"/>
            </a:xfrm>
            <a:prstGeom prst="can">
              <a:avLst>
                <a:gd name="adj" fmla="val 25000"/>
              </a:avLst>
            </a:prstGeom>
            <a:solidFill>
              <a:schemeClr val="accent1">
                <a:lumMod val="75000"/>
              </a:schemeClr>
            </a:solidFill>
            <a:ln w="9525">
              <a:no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44" name="AutoShape 10"/>
            <p:cNvSpPr>
              <a:spLocks noChangeArrowheads="1"/>
            </p:cNvSpPr>
            <p:nvPr/>
          </p:nvSpPr>
          <p:spPr bwMode="auto">
            <a:xfrm>
              <a:off x="2368" y="1918"/>
              <a:ext cx="976" cy="365"/>
            </a:xfrm>
            <a:prstGeom prst="can">
              <a:avLst>
                <a:gd name="adj" fmla="val 25000"/>
              </a:avLst>
            </a:prstGeom>
            <a:solidFill>
              <a:schemeClr val="accent1">
                <a:lumMod val="50000"/>
              </a:schemeClr>
            </a:solidFill>
            <a:ln w="9525">
              <a:no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45" name="Text Box 11"/>
            <p:cNvSpPr txBox="1">
              <a:spLocks noChangeArrowheads="1"/>
            </p:cNvSpPr>
            <p:nvPr/>
          </p:nvSpPr>
          <p:spPr bwMode="auto">
            <a:xfrm>
              <a:off x="2807" y="2047"/>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zh-CN" sz="1800" b="1" i="0" u="none" strike="noStrike" kern="0" cap="none" spc="0" normalizeH="0" baseline="0" noProof="0">
                <a:ln>
                  <a:noFill/>
                </a:ln>
                <a:solidFill>
                  <a:srgbClr val="FFFFFF"/>
                </a:solidFill>
                <a:effectLst/>
                <a:uLnTx/>
                <a:uFillTx/>
                <a:latin typeface="Arial" panose="020B0604020202020204" pitchFamily="34" charset="0"/>
              </a:endParaRPr>
            </a:p>
          </p:txBody>
        </p:sp>
        <p:sp>
          <p:nvSpPr>
            <p:cNvPr id="46" name="Text Box 12"/>
            <p:cNvSpPr txBox="1">
              <a:spLocks noChangeArrowheads="1"/>
            </p:cNvSpPr>
            <p:nvPr/>
          </p:nvSpPr>
          <p:spPr bwMode="auto">
            <a:xfrm>
              <a:off x="2807" y="2366"/>
              <a:ext cx="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zh-CN" sz="1800" b="1" i="0" u="none" strike="noStrike" kern="0" cap="none" spc="0" normalizeH="0" baseline="0" noProof="0">
                <a:ln>
                  <a:noFill/>
                </a:ln>
                <a:solidFill>
                  <a:srgbClr val="FFFFFF"/>
                </a:solidFill>
                <a:effectLst/>
                <a:uLnTx/>
                <a:uFillTx/>
                <a:latin typeface="Arial" panose="020B0604020202020204" pitchFamily="34" charset="0"/>
              </a:endParaRPr>
            </a:p>
          </p:txBody>
        </p:sp>
        <p:sp>
          <p:nvSpPr>
            <p:cNvPr id="47" name="Text Box 13"/>
            <p:cNvSpPr txBox="1">
              <a:spLocks noChangeArrowheads="1"/>
            </p:cNvSpPr>
            <p:nvPr/>
          </p:nvSpPr>
          <p:spPr bwMode="auto">
            <a:xfrm>
              <a:off x="2807" y="2684"/>
              <a:ext cx="116" cy="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zh-CN" sz="1800" b="1" i="0" u="none" strike="noStrike" kern="0" cap="none" spc="0" normalizeH="0" baseline="0" noProof="0">
                <a:ln>
                  <a:noFill/>
                </a:ln>
                <a:solidFill>
                  <a:srgbClr val="FFFFFF"/>
                </a:solidFill>
                <a:effectLst/>
                <a:uLnTx/>
                <a:uFillTx/>
                <a:latin typeface="Arial" panose="020B0604020202020204" pitchFamily="34" charset="0"/>
              </a:endParaRPr>
            </a:p>
          </p:txBody>
        </p:sp>
        <p:sp>
          <p:nvSpPr>
            <p:cNvPr id="48" name="AutoShape 14"/>
            <p:cNvSpPr>
              <a:spLocks noChangeArrowheads="1"/>
            </p:cNvSpPr>
            <p:nvPr/>
          </p:nvSpPr>
          <p:spPr bwMode="auto">
            <a:xfrm>
              <a:off x="1969" y="1781"/>
              <a:ext cx="310" cy="1231"/>
            </a:xfrm>
            <a:prstGeom prst="leftArrow">
              <a:avLst>
                <a:gd name="adj1" fmla="val 65583"/>
                <a:gd name="adj2" fmla="val 65181"/>
              </a:avLst>
            </a:prstGeom>
            <a:gradFill rotWithShape="1">
              <a:gsLst>
                <a:gs pos="0">
                  <a:srgbClr val="DDDDDD"/>
                </a:gs>
                <a:gs pos="100000">
                  <a:srgbClr val="DDDDDD">
                    <a:gamma/>
                    <a:shade val="46275"/>
                    <a:invGamma/>
                    <a:alpha val="12000"/>
                  </a:srgbClr>
                </a:gs>
              </a:gsLst>
              <a:lin ang="0" scaled="1"/>
            </a:gradFill>
            <a:ln w="9525">
              <a:no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49" name="AutoShape 15"/>
            <p:cNvSpPr>
              <a:spLocks noChangeArrowheads="1"/>
            </p:cNvSpPr>
            <p:nvPr/>
          </p:nvSpPr>
          <p:spPr bwMode="auto">
            <a:xfrm>
              <a:off x="3434" y="1781"/>
              <a:ext cx="309" cy="1231"/>
            </a:xfrm>
            <a:prstGeom prst="rightArrow">
              <a:avLst>
                <a:gd name="adj1" fmla="val 67750"/>
                <a:gd name="adj2" fmla="val 66167"/>
              </a:avLst>
            </a:prstGeom>
            <a:gradFill rotWithShape="1">
              <a:gsLst>
                <a:gs pos="0">
                  <a:srgbClr val="DDDDDD">
                    <a:gamma/>
                    <a:shade val="46275"/>
                    <a:invGamma/>
                    <a:alpha val="12000"/>
                  </a:srgbClr>
                </a:gs>
                <a:gs pos="100000">
                  <a:srgbClr val="DDDDDD"/>
                </a:gs>
              </a:gsLst>
              <a:lin ang="0" scaled="1"/>
            </a:gradFill>
            <a:ln w="9525">
              <a:no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50" name="AutoShape 16"/>
            <p:cNvSpPr>
              <a:spLocks noChangeArrowheads="1"/>
            </p:cNvSpPr>
            <p:nvPr/>
          </p:nvSpPr>
          <p:spPr bwMode="auto">
            <a:xfrm>
              <a:off x="1925" y="1104"/>
              <a:ext cx="1774" cy="365"/>
            </a:xfrm>
            <a:prstGeom prst="can">
              <a:avLst>
                <a:gd name="adj" fmla="val 27866"/>
              </a:avLst>
            </a:prstGeom>
            <a:gradFill rotWithShape="1">
              <a:gsLst>
                <a:gs pos="0">
                  <a:srgbClr val="4976D1">
                    <a:gamma/>
                    <a:shade val="46275"/>
                    <a:invGamma/>
                  </a:srgbClr>
                </a:gs>
                <a:gs pos="50000">
                  <a:srgbClr val="4976D1"/>
                </a:gs>
                <a:gs pos="100000">
                  <a:srgbClr val="4976D1">
                    <a:gamma/>
                    <a:shade val="46275"/>
                    <a:invGamma/>
                  </a:srgbClr>
                </a:gs>
              </a:gsLst>
              <a:lin ang="0" scaled="1"/>
            </a:gradFill>
            <a:ln w="9525">
              <a:no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51" name="AutoShape 17"/>
            <p:cNvSpPr>
              <a:spLocks noChangeArrowheads="1"/>
            </p:cNvSpPr>
            <p:nvPr/>
          </p:nvSpPr>
          <p:spPr bwMode="auto">
            <a:xfrm>
              <a:off x="2349" y="1553"/>
              <a:ext cx="1020" cy="319"/>
            </a:xfrm>
            <a:prstGeom prst="upArrow">
              <a:avLst>
                <a:gd name="adj1" fmla="val 68380"/>
                <a:gd name="adj2" fmla="val 70833"/>
              </a:avLst>
            </a:prstGeom>
            <a:gradFill rotWithShape="1">
              <a:gsLst>
                <a:gs pos="0">
                  <a:srgbClr val="DDDDDD"/>
                </a:gs>
                <a:gs pos="100000">
                  <a:srgbClr val="DDDDDD">
                    <a:gamma/>
                    <a:tint val="63529"/>
                    <a:invGamma/>
                    <a:alpha val="12000"/>
                  </a:srgbClr>
                </a:gs>
              </a:gsLst>
              <a:lin ang="5400000" scaled="1"/>
            </a:gradFill>
            <a:ln w="9525">
              <a:no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52" name="Text Box 18"/>
            <p:cNvSpPr txBox="1">
              <a:spLocks noChangeArrowheads="1"/>
            </p:cNvSpPr>
            <p:nvPr/>
          </p:nvSpPr>
          <p:spPr bwMode="auto">
            <a:xfrm>
              <a:off x="2503" y="1228"/>
              <a:ext cx="6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18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咨询电话</a:t>
              </a:r>
              <a:endParaRPr kumimoji="0" lang="en-US" altLang="zh-CN" sz="18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grpSp>
      <p:sp>
        <p:nvSpPr>
          <p:cNvPr id="53" name="Rectangle 92"/>
          <p:cNvSpPr>
            <a:spLocks noChangeArrowheads="1"/>
          </p:cNvSpPr>
          <p:nvPr/>
        </p:nvSpPr>
        <p:spPr bwMode="auto">
          <a:xfrm>
            <a:off x="2051720" y="3880388"/>
            <a:ext cx="7029528" cy="787523"/>
          </a:xfrm>
          <a:prstGeom prst="rect">
            <a:avLst/>
          </a:prstGeom>
          <a:noFill/>
          <a:ln w="9525">
            <a:noFill/>
            <a:miter lim="800000"/>
            <a:headEnd/>
            <a:tailEnd/>
          </a:ln>
          <a:effectLst/>
        </p:spPr>
        <p:txBody>
          <a:bodyPr wrap="square">
            <a:spAutoFit/>
          </a:bodyPr>
          <a:lstStyle/>
          <a:p>
            <a:pPr fontAlgn="base">
              <a:lnSpc>
                <a:spcPct val="150000"/>
              </a:lnSpc>
              <a:spcBef>
                <a:spcPct val="0"/>
              </a:spcBef>
              <a:spcAft>
                <a:spcPct val="0"/>
              </a:spcAft>
              <a:defRPr/>
            </a:pPr>
            <a:r>
              <a:rPr lang="zh-CN" altLang="en-US" sz="1600" b="1" dirty="0">
                <a:solidFill>
                  <a:srgbClr val="C00000"/>
                </a:solidFill>
                <a:latin typeface="微软雅黑" panose="020B0503020204020204" pitchFamily="34" charset="-122"/>
                <a:ea typeface="微软雅黑" panose="020B0503020204020204" pitchFamily="34" charset="-122"/>
              </a:rPr>
              <a:t>每月</a:t>
            </a:r>
            <a:r>
              <a:rPr lang="en-US" altLang="zh-CN" sz="1600" b="1" dirty="0">
                <a:solidFill>
                  <a:srgbClr val="C00000"/>
                </a:solidFill>
                <a:latin typeface="微软雅黑" panose="020B0503020204020204" pitchFamily="34" charset="-122"/>
                <a:ea typeface="微软雅黑" panose="020B0503020204020204" pitchFamily="34" charset="-122"/>
              </a:rPr>
              <a:t>5</a:t>
            </a:r>
            <a:r>
              <a:rPr lang="zh-CN" altLang="en-US" sz="1600" b="1" dirty="0">
                <a:solidFill>
                  <a:srgbClr val="C00000"/>
                </a:solidFill>
                <a:latin typeface="微软雅黑" panose="020B0503020204020204" pitchFamily="34" charset="-122"/>
                <a:ea typeface="微软雅黑" panose="020B0503020204020204" pitchFamily="34" charset="-122"/>
              </a:rPr>
              <a:t>日上午（交通路校区）、每月</a:t>
            </a:r>
            <a:r>
              <a:rPr lang="en-US" altLang="zh-CN" sz="1600" b="1" dirty="0">
                <a:solidFill>
                  <a:srgbClr val="C00000"/>
                </a:solidFill>
                <a:latin typeface="微软雅黑" panose="020B0503020204020204" pitchFamily="34" charset="-122"/>
                <a:ea typeface="微软雅黑" panose="020B0503020204020204" pitchFamily="34" charset="-122"/>
              </a:rPr>
              <a:t>15</a:t>
            </a:r>
            <a:r>
              <a:rPr lang="zh-CN" altLang="en-US" sz="1600" b="1" dirty="0">
                <a:solidFill>
                  <a:srgbClr val="C00000"/>
                </a:solidFill>
                <a:latin typeface="微软雅黑" panose="020B0503020204020204" pitchFamily="34" charset="-122"/>
                <a:ea typeface="微软雅黑" panose="020B0503020204020204" pitchFamily="34" charset="-122"/>
              </a:rPr>
              <a:t>日上午（长江路校区）。  </a:t>
            </a:r>
            <a:endParaRPr lang="en-US" altLang="zh-CN" sz="1600" b="1" dirty="0">
              <a:solidFill>
                <a:srgbClr val="C00000"/>
              </a:solidFill>
              <a:latin typeface="微软雅黑" panose="020B0503020204020204" pitchFamily="34" charset="-122"/>
              <a:ea typeface="微软雅黑" panose="020B0503020204020204" pitchFamily="34" charset="-122"/>
            </a:endParaRPr>
          </a:p>
          <a:p>
            <a:pPr fontAlgn="base">
              <a:lnSpc>
                <a:spcPct val="150000"/>
              </a:lnSpc>
              <a:spcBef>
                <a:spcPct val="0"/>
              </a:spcBef>
              <a:spcAft>
                <a:spcPct val="0"/>
              </a:spcAft>
              <a:defRPr/>
            </a:pPr>
            <a:r>
              <a:rPr lang="zh-CN" altLang="en-US" sz="1600" b="1" dirty="0">
                <a:solidFill>
                  <a:srgbClr val="C00000"/>
                </a:solidFill>
                <a:latin typeface="微软雅黑" panose="020B0503020204020204" pitchFamily="34" charset="-122"/>
                <a:ea typeface="微软雅黑" panose="020B0503020204020204" pitchFamily="34" charset="-122"/>
              </a:rPr>
              <a:t>遇节假日顺延至第一个工作日，寒暑假期间不办理报销手续。</a:t>
            </a:r>
          </a:p>
        </p:txBody>
      </p:sp>
      <p:sp>
        <p:nvSpPr>
          <p:cNvPr id="3" name="矩形 2"/>
          <p:cNvSpPr/>
          <p:nvPr/>
        </p:nvSpPr>
        <p:spPr>
          <a:xfrm>
            <a:off x="395536" y="4126609"/>
            <a:ext cx="1415772" cy="338554"/>
          </a:xfrm>
          <a:prstGeom prst="rect">
            <a:avLst/>
          </a:prstGeom>
          <a:solidFill>
            <a:schemeClr val="tx2">
              <a:lumMod val="75000"/>
            </a:schemeClr>
          </a:solidFill>
        </p:spPr>
        <p:txBody>
          <a:bodyPr wrap="none">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学校报销时间</a:t>
            </a:r>
            <a:endParaRPr lang="zh-CN" altLang="en-US" sz="1600" dirty="0">
              <a:solidFill>
                <a:schemeClr val="bg1"/>
              </a:solidFill>
            </a:endParaRPr>
          </a:p>
        </p:txBody>
      </p:sp>
    </p:spTree>
    <p:extLst>
      <p:ext uri="{BB962C8B-B14F-4D97-AF65-F5344CB8AC3E}">
        <p14:creationId xmlns:p14="http://schemas.microsoft.com/office/powerpoint/2010/main" val="3793430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pPr algn="ctr"/>
            <a:r>
              <a:rPr lang="zh-CN" altLang="en-US" dirty="0"/>
              <a:t>第六部分</a:t>
            </a:r>
          </a:p>
        </p:txBody>
      </p:sp>
      <p:sp>
        <p:nvSpPr>
          <p:cNvPr id="3" name="文本占位符 2"/>
          <p:cNvSpPr>
            <a:spLocks noGrp="1"/>
          </p:cNvSpPr>
          <p:nvPr>
            <p:ph type="body" sz="quarter" idx="14"/>
          </p:nvPr>
        </p:nvSpPr>
        <p:spPr/>
        <p:txBody>
          <a:bodyPr/>
          <a:lstStyle/>
          <a:p>
            <a:r>
              <a:rPr lang="zh-CN" altLang="zh-CN" b="1" dirty="0">
                <a:latin typeface="微软雅黑" panose="020B0503020204020204" pitchFamily="34" charset="-122"/>
                <a:ea typeface="微软雅黑" panose="020B0503020204020204" pitchFamily="34" charset="-122"/>
              </a:rPr>
              <a:t>校</a:t>
            </a:r>
            <a:r>
              <a:rPr lang="zh-CN" altLang="en-US" b="1" dirty="0">
                <a:latin typeface="微软雅黑" panose="020B0503020204020204" pitchFamily="34" charset="-122"/>
                <a:ea typeface="微软雅黑" panose="020B0503020204020204" pitchFamily="34" charset="-122"/>
              </a:rPr>
              <a:t>园卫生科</a:t>
            </a:r>
            <a:r>
              <a:rPr lang="zh-CN" altLang="zh-CN" b="1" dirty="0">
                <a:latin typeface="微软雅黑" panose="020B0503020204020204" pitchFamily="34" charset="-122"/>
                <a:ea typeface="微软雅黑" panose="020B0503020204020204" pitchFamily="34" charset="-122"/>
              </a:rPr>
              <a:t>门诊流程</a:t>
            </a:r>
            <a:endParaRPr lang="zh-CN" altLang="en-US"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92145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六、</a:t>
            </a:r>
            <a:r>
              <a:rPr lang="zh-CN" altLang="zh-CN" dirty="0"/>
              <a:t>校园</a:t>
            </a:r>
            <a:r>
              <a:rPr lang="zh-CN" altLang="en-US" dirty="0"/>
              <a:t>卫生科</a:t>
            </a:r>
            <a:r>
              <a:rPr lang="zh-CN" altLang="zh-CN" dirty="0"/>
              <a:t>门诊流程</a:t>
            </a:r>
            <a:endParaRPr lang="zh-CN" altLang="en-US" dirty="0"/>
          </a:p>
        </p:txBody>
      </p:sp>
      <p:grpSp>
        <p:nvGrpSpPr>
          <p:cNvPr id="19" name="Group 23"/>
          <p:cNvGrpSpPr>
            <a:grpSpLocks/>
          </p:cNvGrpSpPr>
          <p:nvPr/>
        </p:nvGrpSpPr>
        <p:grpSpPr bwMode="auto">
          <a:xfrm>
            <a:off x="899592" y="1563639"/>
            <a:ext cx="6761173" cy="2595563"/>
            <a:chOff x="530" y="1854"/>
            <a:chExt cx="4259" cy="1635"/>
          </a:xfrm>
        </p:grpSpPr>
        <p:sp>
          <p:nvSpPr>
            <p:cNvPr id="20" name="矩形 19"/>
            <p:cNvSpPr/>
            <p:nvPr/>
          </p:nvSpPr>
          <p:spPr>
            <a:xfrm>
              <a:off x="4032" y="2950"/>
              <a:ext cx="714" cy="539"/>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algn="ctr" fontAlgn="base">
                <a:lnSpc>
                  <a:spcPct val="120000"/>
                </a:lnSpc>
                <a:spcBef>
                  <a:spcPct val="0"/>
                </a:spcBef>
                <a:spcAft>
                  <a:spcPct val="0"/>
                </a:spcAft>
                <a:defRPr/>
              </a:pPr>
              <a:r>
                <a:rPr lang="zh-CN" altLang="en-US">
                  <a:solidFill>
                    <a:srgbClr val="4D4D4D"/>
                  </a:solidFill>
                  <a:latin typeface="微软雅黑" pitchFamily="34" charset="-122"/>
                  <a:ea typeface="微软雅黑" pitchFamily="34" charset="-122"/>
                </a:rPr>
                <a:t>药房取药</a:t>
              </a:r>
            </a:p>
          </p:txBody>
        </p:sp>
        <p:sp>
          <p:nvSpPr>
            <p:cNvPr id="22" name="矩形 21"/>
            <p:cNvSpPr/>
            <p:nvPr/>
          </p:nvSpPr>
          <p:spPr>
            <a:xfrm>
              <a:off x="1920" y="2961"/>
              <a:ext cx="912" cy="528"/>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algn="ctr" fontAlgn="base">
                <a:lnSpc>
                  <a:spcPct val="120000"/>
                </a:lnSpc>
                <a:spcBef>
                  <a:spcPct val="0"/>
                </a:spcBef>
                <a:spcAft>
                  <a:spcPct val="0"/>
                </a:spcAft>
                <a:defRPr/>
              </a:pPr>
              <a:r>
                <a:rPr lang="zh-CN" altLang="en-US" dirty="0">
                  <a:solidFill>
                    <a:srgbClr val="4D4D4D"/>
                  </a:solidFill>
                  <a:latin typeface="微软雅黑" pitchFamily="34" charset="-122"/>
                  <a:ea typeface="微软雅黑" pitchFamily="34" charset="-122"/>
                </a:rPr>
                <a:t>诊断室就诊开处方</a:t>
              </a:r>
            </a:p>
          </p:txBody>
        </p:sp>
        <p:sp>
          <p:nvSpPr>
            <p:cNvPr id="23" name="矩形 22"/>
            <p:cNvSpPr/>
            <p:nvPr/>
          </p:nvSpPr>
          <p:spPr>
            <a:xfrm>
              <a:off x="2825" y="1854"/>
              <a:ext cx="1007" cy="58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algn="ctr" fontAlgn="base">
                <a:lnSpc>
                  <a:spcPct val="120000"/>
                </a:lnSpc>
                <a:spcBef>
                  <a:spcPct val="0"/>
                </a:spcBef>
                <a:spcAft>
                  <a:spcPct val="0"/>
                </a:spcAft>
                <a:defRPr/>
              </a:pPr>
              <a:r>
                <a:rPr lang="zh-CN" altLang="en-US" dirty="0">
                  <a:solidFill>
                    <a:srgbClr val="4D4D4D"/>
                  </a:solidFill>
                  <a:latin typeface="微软雅黑" pitchFamily="34" charset="-122"/>
                  <a:ea typeface="微软雅黑" pitchFamily="34" charset="-122"/>
                </a:rPr>
                <a:t>收费处凭校园卡结帐</a:t>
              </a:r>
            </a:p>
          </p:txBody>
        </p:sp>
        <p:sp>
          <p:nvSpPr>
            <p:cNvPr id="24" name="矩形 23"/>
            <p:cNvSpPr/>
            <p:nvPr/>
          </p:nvSpPr>
          <p:spPr>
            <a:xfrm>
              <a:off x="530" y="1854"/>
              <a:ext cx="1356" cy="587"/>
            </a:xfrm>
            <a:prstGeom prst="rect">
              <a:avLst/>
            </a:prstGeom>
            <a:gradFill>
              <a:gsLst>
                <a:gs pos="33000">
                  <a:srgbClr val="F9F9F9"/>
                </a:gs>
                <a:gs pos="100000">
                  <a:srgbClr val="D7D7D7"/>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algn="ctr" fontAlgn="base">
                <a:lnSpc>
                  <a:spcPct val="120000"/>
                </a:lnSpc>
                <a:spcBef>
                  <a:spcPct val="0"/>
                </a:spcBef>
                <a:spcAft>
                  <a:spcPct val="0"/>
                </a:spcAft>
                <a:defRPr/>
              </a:pPr>
              <a:r>
                <a:rPr lang="zh-CN" altLang="en-US" sz="1600" dirty="0">
                  <a:solidFill>
                    <a:srgbClr val="4D4D4D"/>
                  </a:solidFill>
                  <a:latin typeface="微软雅黑" pitchFamily="34" charset="-122"/>
                  <a:ea typeface="微软雅黑" pitchFamily="34" charset="-122"/>
                </a:rPr>
                <a:t>参保学生凭城乡居民医疗保险门诊病历</a:t>
              </a:r>
            </a:p>
          </p:txBody>
        </p:sp>
        <p:sp>
          <p:nvSpPr>
            <p:cNvPr id="25" name="五边形 24"/>
            <p:cNvSpPr/>
            <p:nvPr/>
          </p:nvSpPr>
          <p:spPr bwMode="auto">
            <a:xfrm>
              <a:off x="970" y="2460"/>
              <a:ext cx="790" cy="502"/>
            </a:xfrm>
            <a:prstGeom prst="homePlate">
              <a:avLst>
                <a:gd name="adj" fmla="val 45362"/>
              </a:avLst>
            </a:prstGeom>
            <a:gradFill>
              <a:gsLst>
                <a:gs pos="33000">
                  <a:srgbClr val="2676FF">
                    <a:lumMod val="60000"/>
                    <a:lumOff val="40000"/>
                  </a:srgbClr>
                </a:gs>
                <a:gs pos="100000">
                  <a:srgbClr val="2676FF"/>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algn="ctr" fontAlgn="base">
                <a:lnSpc>
                  <a:spcPct val="120000"/>
                </a:lnSpc>
                <a:spcBef>
                  <a:spcPct val="0"/>
                </a:spcBef>
                <a:spcAft>
                  <a:spcPct val="0"/>
                </a:spcAft>
                <a:defRPr/>
              </a:pPr>
              <a:r>
                <a:rPr lang="en-US" altLang="zh-CN" b="1" kern="0" dirty="0">
                  <a:solidFill>
                    <a:srgbClr val="F9F9F9"/>
                  </a:solidFill>
                  <a:latin typeface="微软雅黑" pitchFamily="34" charset="-122"/>
                  <a:ea typeface="微软雅黑" pitchFamily="34" charset="-122"/>
                </a:rPr>
                <a:t>01</a:t>
              </a:r>
              <a:endParaRPr lang="zh-CN" altLang="en-US" b="1" kern="0" dirty="0">
                <a:solidFill>
                  <a:srgbClr val="F9F9F9"/>
                </a:solidFill>
                <a:latin typeface="微软雅黑" pitchFamily="34" charset="-122"/>
                <a:ea typeface="微软雅黑" pitchFamily="34" charset="-122"/>
              </a:endParaRPr>
            </a:p>
          </p:txBody>
        </p:sp>
        <p:sp>
          <p:nvSpPr>
            <p:cNvPr id="26" name="燕尾形 25"/>
            <p:cNvSpPr/>
            <p:nvPr/>
          </p:nvSpPr>
          <p:spPr bwMode="auto">
            <a:xfrm>
              <a:off x="1977" y="2460"/>
              <a:ext cx="799" cy="502"/>
            </a:xfrm>
            <a:prstGeom prst="chevron">
              <a:avLst>
                <a:gd name="adj" fmla="val 45544"/>
              </a:avLst>
            </a:prstGeom>
            <a:gradFill>
              <a:gsLst>
                <a:gs pos="33000">
                  <a:srgbClr val="2676FF">
                    <a:lumMod val="60000"/>
                    <a:lumOff val="40000"/>
                  </a:srgbClr>
                </a:gs>
                <a:gs pos="100000">
                  <a:srgbClr val="2676FF"/>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algn="ctr" fontAlgn="base">
                <a:lnSpc>
                  <a:spcPct val="120000"/>
                </a:lnSpc>
                <a:spcBef>
                  <a:spcPct val="0"/>
                </a:spcBef>
                <a:spcAft>
                  <a:spcPct val="0"/>
                </a:spcAft>
                <a:defRPr/>
              </a:pPr>
              <a:r>
                <a:rPr lang="en-US" altLang="zh-CN" b="1" kern="0" dirty="0">
                  <a:solidFill>
                    <a:srgbClr val="F9F9F9"/>
                  </a:solidFill>
                  <a:latin typeface="微软雅黑" pitchFamily="34" charset="-122"/>
                  <a:ea typeface="微软雅黑" pitchFamily="34" charset="-122"/>
                </a:rPr>
                <a:t>02</a:t>
              </a:r>
              <a:endParaRPr lang="zh-CN" altLang="en-US" b="1" kern="0" dirty="0">
                <a:solidFill>
                  <a:srgbClr val="F9F9F9"/>
                </a:solidFill>
                <a:latin typeface="微软雅黑" pitchFamily="34" charset="-122"/>
                <a:ea typeface="微软雅黑" pitchFamily="34" charset="-122"/>
              </a:endParaRPr>
            </a:p>
          </p:txBody>
        </p:sp>
        <p:sp>
          <p:nvSpPr>
            <p:cNvPr id="27" name="燕尾形 26"/>
            <p:cNvSpPr/>
            <p:nvPr/>
          </p:nvSpPr>
          <p:spPr bwMode="auto">
            <a:xfrm>
              <a:off x="2929" y="2459"/>
              <a:ext cx="800" cy="502"/>
            </a:xfrm>
            <a:prstGeom prst="chevron">
              <a:avLst>
                <a:gd name="adj" fmla="val 45544"/>
              </a:avLst>
            </a:prstGeom>
            <a:gradFill>
              <a:gsLst>
                <a:gs pos="33000">
                  <a:srgbClr val="2676FF">
                    <a:lumMod val="60000"/>
                    <a:lumOff val="40000"/>
                  </a:srgbClr>
                </a:gs>
                <a:gs pos="100000">
                  <a:srgbClr val="2676FF"/>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algn="ctr" fontAlgn="base">
                <a:lnSpc>
                  <a:spcPct val="120000"/>
                </a:lnSpc>
                <a:spcBef>
                  <a:spcPct val="0"/>
                </a:spcBef>
                <a:spcAft>
                  <a:spcPct val="0"/>
                </a:spcAft>
                <a:defRPr/>
              </a:pPr>
              <a:r>
                <a:rPr lang="en-US" altLang="zh-CN" b="1" kern="0" dirty="0">
                  <a:solidFill>
                    <a:srgbClr val="F9F9F9"/>
                  </a:solidFill>
                  <a:latin typeface="微软雅黑" pitchFamily="34" charset="-122"/>
                  <a:ea typeface="微软雅黑" pitchFamily="34" charset="-122"/>
                </a:rPr>
                <a:t>03</a:t>
              </a:r>
              <a:endParaRPr lang="zh-CN" altLang="en-US" b="1" kern="0" dirty="0">
                <a:solidFill>
                  <a:srgbClr val="F9F9F9"/>
                </a:solidFill>
                <a:latin typeface="微软雅黑" pitchFamily="34" charset="-122"/>
                <a:ea typeface="微软雅黑" pitchFamily="34" charset="-122"/>
              </a:endParaRPr>
            </a:p>
          </p:txBody>
        </p:sp>
        <p:sp>
          <p:nvSpPr>
            <p:cNvPr id="28" name="燕尾形 27"/>
            <p:cNvSpPr/>
            <p:nvPr/>
          </p:nvSpPr>
          <p:spPr bwMode="auto">
            <a:xfrm>
              <a:off x="3989" y="2448"/>
              <a:ext cx="800" cy="502"/>
            </a:xfrm>
            <a:prstGeom prst="chevron">
              <a:avLst>
                <a:gd name="adj" fmla="val 45544"/>
              </a:avLst>
            </a:prstGeom>
            <a:gradFill>
              <a:gsLst>
                <a:gs pos="33000">
                  <a:srgbClr val="2676FF">
                    <a:lumMod val="60000"/>
                    <a:lumOff val="40000"/>
                  </a:srgbClr>
                </a:gs>
                <a:gs pos="100000">
                  <a:srgbClr val="2676FF"/>
                </a:gs>
              </a:gsLst>
              <a:lin ang="5400000" scaled="0"/>
            </a:gradFill>
            <a:ln w="3175" cap="flat" cmpd="sng" algn="ctr">
              <a:solidFill>
                <a:srgbClr val="D7D7D7"/>
              </a:solidFill>
              <a:prstDash val="solid"/>
            </a:ln>
            <a:effectLst>
              <a:outerShdw blurRad="63500" sx="102000" sy="102000" algn="ctr" rotWithShape="0">
                <a:prstClr val="black">
                  <a:alpha val="20000"/>
                </a:prstClr>
              </a:outerShdw>
            </a:effectLst>
          </p:spPr>
          <p:txBody>
            <a:bodyPr anchor="ctr"/>
            <a:lstStyle/>
            <a:p>
              <a:pPr algn="ctr" fontAlgn="base">
                <a:lnSpc>
                  <a:spcPct val="120000"/>
                </a:lnSpc>
                <a:spcBef>
                  <a:spcPct val="0"/>
                </a:spcBef>
                <a:spcAft>
                  <a:spcPct val="0"/>
                </a:spcAft>
                <a:defRPr/>
              </a:pPr>
              <a:r>
                <a:rPr lang="en-US" altLang="zh-CN" b="1" kern="0" dirty="0">
                  <a:solidFill>
                    <a:srgbClr val="F9F9F9"/>
                  </a:solidFill>
                  <a:latin typeface="微软雅黑" pitchFamily="34" charset="-122"/>
                  <a:ea typeface="微软雅黑" pitchFamily="34" charset="-122"/>
                </a:rPr>
                <a:t>04</a:t>
              </a:r>
              <a:endParaRPr lang="zh-CN" altLang="en-US" b="1" kern="0" dirty="0">
                <a:solidFill>
                  <a:srgbClr val="F9F9F9"/>
                </a:solidFill>
                <a:latin typeface="微软雅黑" pitchFamily="34" charset="-122"/>
                <a:ea typeface="微软雅黑" pitchFamily="34" charset="-122"/>
              </a:endParaRPr>
            </a:p>
          </p:txBody>
        </p:sp>
      </p:grpSp>
    </p:spTree>
    <p:extLst>
      <p:ext uri="{BB962C8B-B14F-4D97-AF65-F5344CB8AC3E}">
        <p14:creationId xmlns:p14="http://schemas.microsoft.com/office/powerpoint/2010/main" val="632504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pPr algn="ctr"/>
            <a:r>
              <a:rPr lang="zh-CN" altLang="en-US" dirty="0"/>
              <a:t>第七部分</a:t>
            </a:r>
          </a:p>
        </p:txBody>
      </p:sp>
      <p:sp>
        <p:nvSpPr>
          <p:cNvPr id="3" name="文本占位符 2"/>
          <p:cNvSpPr>
            <a:spLocks noGrp="1"/>
          </p:cNvSpPr>
          <p:nvPr>
            <p:ph type="body" sz="quarter" idx="14"/>
          </p:nvPr>
        </p:nvSpPr>
        <p:spPr/>
        <p:txBody>
          <a:bodyPr/>
          <a:lstStyle/>
          <a:p>
            <a:r>
              <a:rPr lang="zh-CN" altLang="zh-CN" b="1" dirty="0">
                <a:latin typeface="微软雅黑" panose="020B0503020204020204" pitchFamily="34" charset="-122"/>
                <a:ea typeface="微软雅黑" panose="020B0503020204020204" pitchFamily="34" charset="-122"/>
              </a:rPr>
              <a:t>在校期间转外急诊、门诊流程</a:t>
            </a:r>
            <a:endParaRPr lang="zh-CN" altLang="en-US"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768101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七、</a:t>
            </a:r>
            <a:r>
              <a:rPr lang="zh-CN" altLang="zh-CN" dirty="0"/>
              <a:t>在校期间转外急诊、门诊流程</a:t>
            </a:r>
            <a:endParaRPr lang="zh-CN" altLang="en-US" dirty="0"/>
          </a:p>
        </p:txBody>
      </p:sp>
      <p:sp>
        <p:nvSpPr>
          <p:cNvPr id="34" name="圆角矩形 21"/>
          <p:cNvSpPr>
            <a:spLocks noChangeArrowheads="1"/>
          </p:cNvSpPr>
          <p:nvPr/>
        </p:nvSpPr>
        <p:spPr bwMode="auto">
          <a:xfrm>
            <a:off x="2662238" y="916447"/>
            <a:ext cx="5643563" cy="422274"/>
          </a:xfrm>
          <a:prstGeom prst="roundRect">
            <a:avLst>
              <a:gd name="adj" fmla="val 3157"/>
            </a:avLst>
          </a:prstGeom>
          <a:gradFill rotWithShape="0">
            <a:gsLst>
              <a:gs pos="0">
                <a:srgbClr val="FFFFFF"/>
              </a:gs>
              <a:gs pos="91000">
                <a:srgbClr val="9E9E9E"/>
              </a:gs>
              <a:gs pos="100000">
                <a:srgbClr val="D9D9D9"/>
              </a:gs>
            </a:gsLst>
            <a:lin ang="5400000" scaled="1"/>
          </a:gradFill>
          <a:ln w="9525" algn="ctr">
            <a:solidFill>
              <a:srgbClr val="A6A6A6"/>
            </a:solidFill>
            <a:round/>
            <a:headEnd/>
            <a:tailEnd/>
          </a:ln>
        </p:spPr>
        <p:txBody>
          <a:bodyPr wrap="none" anchor="ctr"/>
          <a:lstStyle>
            <a:lvl1pPr marL="269875" indent="360363">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ClrTx/>
              <a:buSzPct val="50000"/>
              <a:buFont typeface="Wingdings" panose="05000000000000000000" pitchFamily="2" charset="2"/>
              <a:buChar char="n"/>
            </a:pPr>
            <a:r>
              <a:rPr lang="zh-CN" altLang="en-US" sz="1600" b="1" dirty="0">
                <a:solidFill>
                  <a:srgbClr val="000000"/>
                </a:solidFill>
                <a:latin typeface="微软雅黑" panose="020B0503020204020204" pitchFamily="34" charset="-122"/>
                <a:ea typeface="微软雅黑" panose="020B0503020204020204" pitchFamily="34" charset="-122"/>
              </a:rPr>
              <a:t>参保学生凭城乡居民医疗保险门诊病历</a:t>
            </a:r>
          </a:p>
        </p:txBody>
      </p:sp>
      <p:grpSp>
        <p:nvGrpSpPr>
          <p:cNvPr id="35" name="组合 30"/>
          <p:cNvGrpSpPr>
            <a:grpSpLocks/>
          </p:cNvGrpSpPr>
          <p:nvPr/>
        </p:nvGrpSpPr>
        <p:grpSpPr bwMode="auto">
          <a:xfrm>
            <a:off x="1366838" y="902333"/>
            <a:ext cx="1335088" cy="475058"/>
            <a:chOff x="785813" y="1428750"/>
            <a:chExt cx="1944687" cy="895448"/>
          </a:xfrm>
        </p:grpSpPr>
        <p:sp>
          <p:nvSpPr>
            <p:cNvPr id="36" name="圆角矩形 23"/>
            <p:cNvSpPr>
              <a:spLocks noChangeArrowheads="1"/>
            </p:cNvSpPr>
            <p:nvPr/>
          </p:nvSpPr>
          <p:spPr bwMode="auto">
            <a:xfrm>
              <a:off x="785813" y="1428750"/>
              <a:ext cx="1928500" cy="829119"/>
            </a:xfrm>
            <a:prstGeom prst="roundRect">
              <a:avLst>
                <a:gd name="adj" fmla="val 0"/>
              </a:avLst>
            </a:prstGeom>
            <a:gradFill rotWithShape="1">
              <a:gsLst>
                <a:gs pos="0">
                  <a:srgbClr val="0A3C64"/>
                </a:gs>
                <a:gs pos="50000">
                  <a:srgbClr val="00B0F0"/>
                </a:gs>
                <a:gs pos="100000">
                  <a:srgbClr val="2FC9FF"/>
                </a:gs>
              </a:gsLst>
              <a:lin ang="162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zh-CN" sz="2400">
                  <a:solidFill>
                    <a:srgbClr val="FFFFFF"/>
                  </a:solidFill>
                  <a:latin typeface="华文细黑" panose="02010600040101010101" pitchFamily="2" charset="-122"/>
                  <a:ea typeface="华文细黑" panose="02010600040101010101" pitchFamily="2" charset="-122"/>
                </a:rPr>
                <a:t>1</a:t>
              </a:r>
            </a:p>
          </p:txBody>
        </p:sp>
        <p:sp>
          <p:nvSpPr>
            <p:cNvPr id="37" name="任意多边形 24"/>
            <p:cNvSpPr/>
            <p:nvPr/>
          </p:nvSpPr>
          <p:spPr bwMode="auto">
            <a:xfrm>
              <a:off x="806450" y="2252761"/>
              <a:ext cx="1908175" cy="71437"/>
            </a:xfrm>
            <a:custGeom>
              <a:avLst/>
              <a:gdLst>
                <a:gd name="connsiteX0" fmla="*/ 0 w 2286000"/>
                <a:gd name="connsiteY0" fmla="*/ 4572 h 196596"/>
                <a:gd name="connsiteX1" fmla="*/ 105156 w 2286000"/>
                <a:gd name="connsiteY1" fmla="*/ 192024 h 196596"/>
                <a:gd name="connsiteX2" fmla="*/ 2217420 w 2286000"/>
                <a:gd name="connsiteY2" fmla="*/ 196596 h 196596"/>
                <a:gd name="connsiteX3" fmla="*/ 2286000 w 2286000"/>
                <a:gd name="connsiteY3" fmla="*/ 0 h 196596"/>
                <a:gd name="connsiteX4" fmla="*/ 0 w 2286000"/>
                <a:gd name="connsiteY4" fmla="*/ 4572 h 196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00" h="196596">
                  <a:moveTo>
                    <a:pt x="0" y="4572"/>
                  </a:moveTo>
                  <a:lnTo>
                    <a:pt x="105156" y="192024"/>
                  </a:lnTo>
                  <a:lnTo>
                    <a:pt x="2217420" y="196596"/>
                  </a:lnTo>
                  <a:lnTo>
                    <a:pt x="2286000" y="0"/>
                  </a:lnTo>
                  <a:lnTo>
                    <a:pt x="0" y="4572"/>
                  </a:lnTo>
                  <a:close/>
                </a:path>
              </a:pathLst>
            </a:custGeom>
            <a:gradFill rotWithShape="1">
              <a:gsLst>
                <a:gs pos="0">
                  <a:srgbClr val="0A3C64">
                    <a:alpha val="0"/>
                  </a:srgbClr>
                </a:gs>
                <a:gs pos="50000">
                  <a:srgbClr val="00B0F0">
                    <a:alpha val="65000"/>
                  </a:srgbClr>
                </a:gs>
                <a:gs pos="100000">
                  <a:srgbClr val="2FC9FF"/>
                </a:gs>
              </a:gsLst>
              <a:lin ang="16200000" scaled="1"/>
            </a:gradFill>
            <a:ln w="9525" algn="ctr">
              <a:noFill/>
              <a:miter lim="800000"/>
              <a:headEnd/>
              <a:tailEnd/>
            </a:ln>
          </p:spPr>
          <p:txBody>
            <a:bodyPr wrap="none" anchor="ctr"/>
            <a:lstStyle/>
            <a:p>
              <a:pPr algn="ctr" fontAlgn="ctr">
                <a:defRPr/>
              </a:pPr>
              <a:endParaRPr lang="zh-CN" altLang="en-US" sz="2400" kern="0" dirty="0">
                <a:solidFill>
                  <a:srgbClr val="FFFFFF"/>
                </a:solidFill>
                <a:latin typeface="华文细黑" pitchFamily="2" charset="-122"/>
                <a:ea typeface="华文细黑" pitchFamily="2" charset="-122"/>
              </a:endParaRPr>
            </a:p>
          </p:txBody>
        </p:sp>
        <p:sp>
          <p:nvSpPr>
            <p:cNvPr id="38" name="Freeform 13"/>
            <p:cNvSpPr>
              <a:spLocks/>
            </p:cNvSpPr>
            <p:nvPr/>
          </p:nvSpPr>
          <p:spPr bwMode="auto">
            <a:xfrm>
              <a:off x="785813" y="1439115"/>
              <a:ext cx="1944687" cy="130586"/>
            </a:xfrm>
            <a:custGeom>
              <a:avLst/>
              <a:gdLst>
                <a:gd name="T0" fmla="*/ 0 w 105"/>
                <a:gd name="T1" fmla="*/ 0 h 6"/>
                <a:gd name="T2" fmla="*/ 495123 w 105"/>
                <a:gd name="T3" fmla="*/ 0 h 6"/>
                <a:gd name="T4" fmla="*/ 471546 w 105"/>
                <a:gd name="T5" fmla="*/ 100013 h 6"/>
                <a:gd name="T6" fmla="*/ 23577 w 105"/>
                <a:gd name="T7" fmla="*/ 100013 h 6"/>
                <a:gd name="T8" fmla="*/ 0 w 105"/>
                <a:gd name="T9" fmla="*/ 0 h 6"/>
                <a:gd name="T10" fmla="*/ 0 60000 65536"/>
                <a:gd name="T11" fmla="*/ 0 60000 65536"/>
                <a:gd name="T12" fmla="*/ 0 60000 65536"/>
                <a:gd name="T13" fmla="*/ 0 60000 65536"/>
                <a:gd name="T14" fmla="*/ 0 60000 65536"/>
                <a:gd name="T15" fmla="*/ 0 w 105"/>
                <a:gd name="T16" fmla="*/ 0 h 6"/>
                <a:gd name="T17" fmla="*/ 105 w 105"/>
                <a:gd name="T18" fmla="*/ 6 h 6"/>
              </a:gdLst>
              <a:ahLst/>
              <a:cxnLst>
                <a:cxn ang="T10">
                  <a:pos x="T0" y="T1"/>
                </a:cxn>
                <a:cxn ang="T11">
                  <a:pos x="T2" y="T3"/>
                </a:cxn>
                <a:cxn ang="T12">
                  <a:pos x="T4" y="T5"/>
                </a:cxn>
                <a:cxn ang="T13">
                  <a:pos x="T6" y="T7"/>
                </a:cxn>
                <a:cxn ang="T14">
                  <a:pos x="T8" y="T9"/>
                </a:cxn>
              </a:cxnLst>
              <a:rect l="T15" t="T16" r="T17" b="T18"/>
              <a:pathLst>
                <a:path w="105" h="6">
                  <a:moveTo>
                    <a:pt x="0" y="0"/>
                  </a:moveTo>
                  <a:lnTo>
                    <a:pt x="105" y="0"/>
                  </a:lnTo>
                  <a:cubicBezTo>
                    <a:pt x="103" y="2"/>
                    <a:pt x="101" y="4"/>
                    <a:pt x="100" y="6"/>
                  </a:cubicBezTo>
                  <a:lnTo>
                    <a:pt x="5" y="6"/>
                  </a:lnTo>
                  <a:cubicBezTo>
                    <a:pt x="4" y="4"/>
                    <a:pt x="2" y="2"/>
                    <a:pt x="0" y="0"/>
                  </a:cubicBezTo>
                </a:path>
              </a:pathLst>
            </a:custGeom>
            <a:gradFill rotWithShape="0">
              <a:gsLst>
                <a:gs pos="0">
                  <a:srgbClr val="FFFFFF"/>
                </a:gs>
                <a:gs pos="100000">
                  <a:srgbClr val="FFFFFF">
                    <a:alpha val="0"/>
                  </a:srgbClr>
                </a:gs>
              </a:gsLst>
              <a:lin ang="5400000" scaled="1"/>
            </a:gradFill>
            <a:ln w="0">
              <a:noFill/>
              <a:round/>
              <a:headEnd/>
              <a:tailEnd/>
            </a:ln>
          </p:spPr>
          <p:txBody>
            <a:bodyPr/>
            <a:lstStyle/>
            <a:p>
              <a:pPr>
                <a:defRPr/>
              </a:pPr>
              <a:endParaRPr lang="zh-CN" altLang="en-US" kern="0">
                <a:solidFill>
                  <a:sysClr val="windowText" lastClr="000000"/>
                </a:solidFill>
                <a:latin typeface="华文细黑" pitchFamily="2" charset="-122"/>
                <a:ea typeface="华文细黑" pitchFamily="2" charset="-122"/>
              </a:endParaRPr>
            </a:p>
          </p:txBody>
        </p:sp>
      </p:grpSp>
      <p:sp>
        <p:nvSpPr>
          <p:cNvPr id="39" name="下箭头 38"/>
          <p:cNvSpPr/>
          <p:nvPr/>
        </p:nvSpPr>
        <p:spPr>
          <a:xfrm>
            <a:off x="1774355" y="1350466"/>
            <a:ext cx="500062" cy="357188"/>
          </a:xfrm>
          <a:prstGeom prst="downArrow">
            <a:avLst/>
          </a:pr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16200000" scaled="1"/>
            <a:tileRect/>
          </a:gradFill>
          <a:ln w="9525">
            <a:solidFill>
              <a:srgbClr val="FFFFFF">
                <a:lumMod val="65000"/>
              </a:srgbClr>
            </a:solidFill>
            <a:round/>
            <a:headEnd/>
            <a:tailEnd/>
          </a:ln>
          <a:effectLst/>
        </p:spPr>
        <p:txBody>
          <a:bodyPr/>
          <a:lstStyle/>
          <a:p>
            <a:pPr algn="ctr" fontAlgn="ctr">
              <a:defRPr/>
            </a:pPr>
            <a:endParaRPr lang="zh-CN" altLang="en-US" sz="2800" kern="0" dirty="0">
              <a:solidFill>
                <a:srgbClr val="000000">
                  <a:lumMod val="75000"/>
                  <a:lumOff val="25000"/>
                </a:srgbClr>
              </a:solidFill>
              <a:latin typeface="华文细黑" pitchFamily="2" charset="-122"/>
              <a:ea typeface="华文细黑" pitchFamily="2" charset="-122"/>
            </a:endParaRPr>
          </a:p>
        </p:txBody>
      </p:sp>
      <p:sp>
        <p:nvSpPr>
          <p:cNvPr id="40" name="圆角矩形 21"/>
          <p:cNvSpPr>
            <a:spLocks noChangeArrowheads="1"/>
          </p:cNvSpPr>
          <p:nvPr/>
        </p:nvSpPr>
        <p:spPr bwMode="auto">
          <a:xfrm>
            <a:off x="2665290" y="1635646"/>
            <a:ext cx="5643562" cy="544524"/>
          </a:xfrm>
          <a:prstGeom prst="roundRect">
            <a:avLst>
              <a:gd name="adj" fmla="val 3157"/>
            </a:avLst>
          </a:prstGeom>
          <a:gradFill rotWithShape="0">
            <a:gsLst>
              <a:gs pos="0">
                <a:srgbClr val="FFFFFF"/>
              </a:gs>
              <a:gs pos="91000">
                <a:srgbClr val="9E9E9E"/>
              </a:gs>
              <a:gs pos="100000">
                <a:srgbClr val="D9D9D9"/>
              </a:gs>
            </a:gsLst>
            <a:lin ang="5400000" scaled="1"/>
          </a:gradFill>
          <a:ln w="9525" algn="ctr">
            <a:solidFill>
              <a:srgbClr val="A6A6A6"/>
            </a:solidFill>
            <a:round/>
            <a:headEnd/>
            <a:tailEnd/>
          </a:ln>
        </p:spPr>
        <p:txBody>
          <a:bodyPr wrap="none" anchor="ctr"/>
          <a:lstStyle>
            <a:lvl1pPr marL="269875" indent="360363">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ClrTx/>
              <a:buSzPct val="50000"/>
              <a:buFont typeface="Wingdings" panose="05000000000000000000" pitchFamily="2" charset="2"/>
              <a:buChar char="n"/>
            </a:pPr>
            <a:r>
              <a:rPr lang="zh-CN" altLang="en-US" sz="1600" b="1" dirty="0">
                <a:solidFill>
                  <a:srgbClr val="000000"/>
                </a:solidFill>
                <a:latin typeface="微软雅黑" panose="020B0503020204020204" pitchFamily="34" charset="-122"/>
                <a:ea typeface="微软雅黑" panose="020B0503020204020204" pitchFamily="34" charset="-122"/>
              </a:rPr>
              <a:t>所在校区卫生科诊断室开具转诊证明</a:t>
            </a:r>
            <a:endParaRPr lang="en-US" altLang="zh-CN" sz="1600" b="1" dirty="0">
              <a:solidFill>
                <a:srgbClr val="000000"/>
              </a:solidFill>
              <a:latin typeface="微软雅黑" panose="020B0503020204020204" pitchFamily="34" charset="-122"/>
              <a:ea typeface="微软雅黑" panose="020B0503020204020204" pitchFamily="34" charset="-122"/>
            </a:endParaRPr>
          </a:p>
          <a:p>
            <a:pPr indent="0" fontAlgn="base">
              <a:spcBef>
                <a:spcPct val="0"/>
              </a:spcBef>
              <a:spcAft>
                <a:spcPct val="0"/>
              </a:spcAft>
              <a:buClrTx/>
              <a:buSzPct val="50000"/>
              <a:buNone/>
            </a:pPr>
            <a:r>
              <a:rPr lang="zh-CN" altLang="en-US" sz="1600" b="1" dirty="0">
                <a:solidFill>
                  <a:srgbClr val="000000"/>
                </a:solidFill>
                <a:latin typeface="微软雅黑" panose="020B0503020204020204" pitchFamily="34" charset="-122"/>
                <a:ea typeface="微软雅黑" panose="020B0503020204020204" pitchFamily="34" charset="-122"/>
              </a:rPr>
              <a:t>     </a:t>
            </a:r>
            <a:r>
              <a:rPr lang="zh-CN" altLang="en-US" sz="1600" b="1" dirty="0">
                <a:solidFill>
                  <a:srgbClr val="FF0000"/>
                </a:solidFill>
                <a:latin typeface="微软雅黑" panose="020B0503020204020204" pitchFamily="34" charset="-122"/>
                <a:ea typeface="微软雅黑" panose="020B0503020204020204" pitchFamily="34" charset="-122"/>
              </a:rPr>
              <a:t>（急诊可凭就诊医院病历补开转诊证明）</a:t>
            </a:r>
          </a:p>
        </p:txBody>
      </p:sp>
      <p:grpSp>
        <p:nvGrpSpPr>
          <p:cNvPr id="41" name="组合 30"/>
          <p:cNvGrpSpPr>
            <a:grpSpLocks/>
          </p:cNvGrpSpPr>
          <p:nvPr/>
        </p:nvGrpSpPr>
        <p:grpSpPr bwMode="auto">
          <a:xfrm>
            <a:off x="1369890" y="1694321"/>
            <a:ext cx="1335087" cy="476846"/>
            <a:chOff x="785813" y="1428750"/>
            <a:chExt cx="1944687" cy="895448"/>
          </a:xfrm>
        </p:grpSpPr>
        <p:sp>
          <p:nvSpPr>
            <p:cNvPr id="42" name="圆角矩形 23"/>
            <p:cNvSpPr>
              <a:spLocks noChangeArrowheads="1"/>
            </p:cNvSpPr>
            <p:nvPr/>
          </p:nvSpPr>
          <p:spPr bwMode="auto">
            <a:xfrm>
              <a:off x="785813" y="1428750"/>
              <a:ext cx="1928501" cy="829119"/>
            </a:xfrm>
            <a:prstGeom prst="roundRect">
              <a:avLst>
                <a:gd name="adj" fmla="val 0"/>
              </a:avLst>
            </a:prstGeom>
            <a:gradFill rotWithShape="1">
              <a:gsLst>
                <a:gs pos="0">
                  <a:srgbClr val="0A3C64"/>
                </a:gs>
                <a:gs pos="50000">
                  <a:srgbClr val="00B0F0"/>
                </a:gs>
                <a:gs pos="100000">
                  <a:srgbClr val="2FC9FF"/>
                </a:gs>
              </a:gsLst>
              <a:lin ang="162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zh-CN" sz="2400">
                  <a:solidFill>
                    <a:srgbClr val="FFFFFF"/>
                  </a:solidFill>
                  <a:latin typeface="华文细黑" panose="02010600040101010101" pitchFamily="2" charset="-122"/>
                  <a:ea typeface="华文细黑" panose="02010600040101010101" pitchFamily="2" charset="-122"/>
                </a:rPr>
                <a:t>2</a:t>
              </a:r>
            </a:p>
          </p:txBody>
        </p:sp>
        <p:sp>
          <p:nvSpPr>
            <p:cNvPr id="43" name="任意多边形 24"/>
            <p:cNvSpPr/>
            <p:nvPr/>
          </p:nvSpPr>
          <p:spPr bwMode="auto">
            <a:xfrm>
              <a:off x="806450" y="2252761"/>
              <a:ext cx="1908175" cy="71437"/>
            </a:xfrm>
            <a:custGeom>
              <a:avLst/>
              <a:gdLst>
                <a:gd name="connsiteX0" fmla="*/ 0 w 2286000"/>
                <a:gd name="connsiteY0" fmla="*/ 4572 h 196596"/>
                <a:gd name="connsiteX1" fmla="*/ 105156 w 2286000"/>
                <a:gd name="connsiteY1" fmla="*/ 192024 h 196596"/>
                <a:gd name="connsiteX2" fmla="*/ 2217420 w 2286000"/>
                <a:gd name="connsiteY2" fmla="*/ 196596 h 196596"/>
                <a:gd name="connsiteX3" fmla="*/ 2286000 w 2286000"/>
                <a:gd name="connsiteY3" fmla="*/ 0 h 196596"/>
                <a:gd name="connsiteX4" fmla="*/ 0 w 2286000"/>
                <a:gd name="connsiteY4" fmla="*/ 4572 h 196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00" h="196596">
                  <a:moveTo>
                    <a:pt x="0" y="4572"/>
                  </a:moveTo>
                  <a:lnTo>
                    <a:pt x="105156" y="192024"/>
                  </a:lnTo>
                  <a:lnTo>
                    <a:pt x="2217420" y="196596"/>
                  </a:lnTo>
                  <a:lnTo>
                    <a:pt x="2286000" y="0"/>
                  </a:lnTo>
                  <a:lnTo>
                    <a:pt x="0" y="4572"/>
                  </a:lnTo>
                  <a:close/>
                </a:path>
              </a:pathLst>
            </a:custGeom>
            <a:gradFill rotWithShape="1">
              <a:gsLst>
                <a:gs pos="0">
                  <a:srgbClr val="0A3C64">
                    <a:alpha val="0"/>
                  </a:srgbClr>
                </a:gs>
                <a:gs pos="50000">
                  <a:srgbClr val="00B0F0">
                    <a:alpha val="65000"/>
                  </a:srgbClr>
                </a:gs>
                <a:gs pos="100000">
                  <a:srgbClr val="2FC9FF"/>
                </a:gs>
              </a:gsLst>
              <a:lin ang="16200000" scaled="1"/>
            </a:gradFill>
            <a:ln w="9525" algn="ctr">
              <a:noFill/>
              <a:miter lim="800000"/>
              <a:headEnd/>
              <a:tailEnd/>
            </a:ln>
          </p:spPr>
          <p:txBody>
            <a:bodyPr wrap="none" anchor="ctr"/>
            <a:lstStyle/>
            <a:p>
              <a:pPr algn="ctr" fontAlgn="ctr">
                <a:defRPr/>
              </a:pPr>
              <a:endParaRPr lang="zh-CN" altLang="en-US" sz="2400" kern="0" dirty="0">
                <a:solidFill>
                  <a:srgbClr val="FFFFFF"/>
                </a:solidFill>
                <a:latin typeface="华文细黑" pitchFamily="2" charset="-122"/>
                <a:ea typeface="华文细黑" pitchFamily="2" charset="-122"/>
              </a:endParaRPr>
            </a:p>
          </p:txBody>
        </p:sp>
        <p:sp>
          <p:nvSpPr>
            <p:cNvPr id="44" name="Freeform 13"/>
            <p:cNvSpPr>
              <a:spLocks/>
            </p:cNvSpPr>
            <p:nvPr/>
          </p:nvSpPr>
          <p:spPr bwMode="auto">
            <a:xfrm>
              <a:off x="785813" y="1439115"/>
              <a:ext cx="1944687" cy="130586"/>
            </a:xfrm>
            <a:custGeom>
              <a:avLst/>
              <a:gdLst>
                <a:gd name="T0" fmla="*/ 0 w 105"/>
                <a:gd name="T1" fmla="*/ 0 h 6"/>
                <a:gd name="T2" fmla="*/ 495123 w 105"/>
                <a:gd name="T3" fmla="*/ 0 h 6"/>
                <a:gd name="T4" fmla="*/ 471546 w 105"/>
                <a:gd name="T5" fmla="*/ 100013 h 6"/>
                <a:gd name="T6" fmla="*/ 23577 w 105"/>
                <a:gd name="T7" fmla="*/ 100013 h 6"/>
                <a:gd name="T8" fmla="*/ 0 w 105"/>
                <a:gd name="T9" fmla="*/ 0 h 6"/>
                <a:gd name="T10" fmla="*/ 0 60000 65536"/>
                <a:gd name="T11" fmla="*/ 0 60000 65536"/>
                <a:gd name="T12" fmla="*/ 0 60000 65536"/>
                <a:gd name="T13" fmla="*/ 0 60000 65536"/>
                <a:gd name="T14" fmla="*/ 0 60000 65536"/>
                <a:gd name="T15" fmla="*/ 0 w 105"/>
                <a:gd name="T16" fmla="*/ 0 h 6"/>
                <a:gd name="T17" fmla="*/ 105 w 105"/>
                <a:gd name="T18" fmla="*/ 6 h 6"/>
              </a:gdLst>
              <a:ahLst/>
              <a:cxnLst>
                <a:cxn ang="T10">
                  <a:pos x="T0" y="T1"/>
                </a:cxn>
                <a:cxn ang="T11">
                  <a:pos x="T2" y="T3"/>
                </a:cxn>
                <a:cxn ang="T12">
                  <a:pos x="T4" y="T5"/>
                </a:cxn>
                <a:cxn ang="T13">
                  <a:pos x="T6" y="T7"/>
                </a:cxn>
                <a:cxn ang="T14">
                  <a:pos x="T8" y="T9"/>
                </a:cxn>
              </a:cxnLst>
              <a:rect l="T15" t="T16" r="T17" b="T18"/>
              <a:pathLst>
                <a:path w="105" h="6">
                  <a:moveTo>
                    <a:pt x="0" y="0"/>
                  </a:moveTo>
                  <a:lnTo>
                    <a:pt x="105" y="0"/>
                  </a:lnTo>
                  <a:cubicBezTo>
                    <a:pt x="103" y="2"/>
                    <a:pt x="101" y="4"/>
                    <a:pt x="100" y="6"/>
                  </a:cubicBezTo>
                  <a:lnTo>
                    <a:pt x="5" y="6"/>
                  </a:lnTo>
                  <a:cubicBezTo>
                    <a:pt x="4" y="4"/>
                    <a:pt x="2" y="2"/>
                    <a:pt x="0" y="0"/>
                  </a:cubicBezTo>
                </a:path>
              </a:pathLst>
            </a:custGeom>
            <a:gradFill rotWithShape="0">
              <a:gsLst>
                <a:gs pos="0">
                  <a:srgbClr val="FFFFFF"/>
                </a:gs>
                <a:gs pos="100000">
                  <a:srgbClr val="FFFFFF">
                    <a:alpha val="0"/>
                  </a:srgbClr>
                </a:gs>
              </a:gsLst>
              <a:lin ang="5400000" scaled="1"/>
            </a:gradFill>
            <a:ln w="0">
              <a:noFill/>
              <a:round/>
              <a:headEnd/>
              <a:tailEnd/>
            </a:ln>
          </p:spPr>
          <p:txBody>
            <a:bodyPr/>
            <a:lstStyle/>
            <a:p>
              <a:pPr>
                <a:defRPr/>
              </a:pPr>
              <a:endParaRPr lang="zh-CN" altLang="en-US" kern="0">
                <a:solidFill>
                  <a:sysClr val="windowText" lastClr="000000"/>
                </a:solidFill>
                <a:latin typeface="华文细黑" pitchFamily="2" charset="-122"/>
                <a:ea typeface="华文细黑" pitchFamily="2" charset="-122"/>
              </a:endParaRPr>
            </a:p>
          </p:txBody>
        </p:sp>
      </p:grpSp>
      <p:sp>
        <p:nvSpPr>
          <p:cNvPr id="45" name="下箭头 40"/>
          <p:cNvSpPr/>
          <p:nvPr/>
        </p:nvSpPr>
        <p:spPr>
          <a:xfrm>
            <a:off x="1774354" y="2211710"/>
            <a:ext cx="500063" cy="357188"/>
          </a:xfrm>
          <a:prstGeom prst="downArrow">
            <a:avLst/>
          </a:pr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16200000" scaled="1"/>
            <a:tileRect/>
          </a:gradFill>
          <a:ln w="9525">
            <a:solidFill>
              <a:srgbClr val="FFFFFF">
                <a:lumMod val="65000"/>
              </a:srgbClr>
            </a:solidFill>
            <a:round/>
            <a:headEnd/>
            <a:tailEnd/>
          </a:ln>
          <a:effectLst/>
        </p:spPr>
        <p:txBody>
          <a:bodyPr/>
          <a:lstStyle/>
          <a:p>
            <a:pPr algn="ctr" fontAlgn="ctr">
              <a:defRPr/>
            </a:pPr>
            <a:endParaRPr lang="zh-CN" altLang="en-US" sz="2800" kern="0" dirty="0">
              <a:solidFill>
                <a:srgbClr val="000000">
                  <a:lumMod val="75000"/>
                  <a:lumOff val="25000"/>
                </a:srgbClr>
              </a:solidFill>
              <a:latin typeface="华文细黑" pitchFamily="2" charset="-122"/>
              <a:ea typeface="华文细黑" pitchFamily="2" charset="-122"/>
            </a:endParaRPr>
          </a:p>
        </p:txBody>
      </p:sp>
      <p:sp>
        <p:nvSpPr>
          <p:cNvPr id="46" name="圆角矩形 21"/>
          <p:cNvSpPr>
            <a:spLocks noChangeArrowheads="1"/>
          </p:cNvSpPr>
          <p:nvPr/>
        </p:nvSpPr>
        <p:spPr bwMode="auto">
          <a:xfrm>
            <a:off x="2662238" y="2613248"/>
            <a:ext cx="5643563" cy="423863"/>
          </a:xfrm>
          <a:prstGeom prst="roundRect">
            <a:avLst>
              <a:gd name="adj" fmla="val 3157"/>
            </a:avLst>
          </a:prstGeom>
          <a:gradFill rotWithShape="0">
            <a:gsLst>
              <a:gs pos="0">
                <a:srgbClr val="FFFFFF"/>
              </a:gs>
              <a:gs pos="91000">
                <a:srgbClr val="9E9E9E"/>
              </a:gs>
              <a:gs pos="100000">
                <a:srgbClr val="D9D9D9"/>
              </a:gs>
            </a:gsLst>
            <a:lin ang="5400000" scaled="1"/>
          </a:gradFill>
          <a:ln w="9525" algn="ctr">
            <a:solidFill>
              <a:srgbClr val="A6A6A6"/>
            </a:solidFill>
            <a:round/>
            <a:headEnd/>
            <a:tailEnd/>
          </a:ln>
        </p:spPr>
        <p:txBody>
          <a:bodyPr wrap="none" anchor="ctr"/>
          <a:lstStyle>
            <a:lvl1pPr marL="269875" indent="360363">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ClrTx/>
              <a:buSzPct val="50000"/>
              <a:buFont typeface="Wingdings" panose="05000000000000000000" pitchFamily="2" charset="2"/>
              <a:buChar char="n"/>
            </a:pPr>
            <a:r>
              <a:rPr lang="zh-CN" altLang="en-US" sz="1600" b="1">
                <a:solidFill>
                  <a:srgbClr val="000000"/>
                </a:solidFill>
                <a:latin typeface="微软雅黑" panose="020B0503020204020204" pitchFamily="34" charset="-122"/>
                <a:ea typeface="微软雅黑" panose="020B0503020204020204" pitchFamily="34" charset="-122"/>
              </a:rPr>
              <a:t>市区二级以上定点医院就诊</a:t>
            </a:r>
          </a:p>
        </p:txBody>
      </p:sp>
      <p:grpSp>
        <p:nvGrpSpPr>
          <p:cNvPr id="47" name="组合 30"/>
          <p:cNvGrpSpPr>
            <a:grpSpLocks/>
          </p:cNvGrpSpPr>
          <p:nvPr/>
        </p:nvGrpSpPr>
        <p:grpSpPr bwMode="auto">
          <a:xfrm>
            <a:off x="1366838" y="2598960"/>
            <a:ext cx="1335088" cy="476846"/>
            <a:chOff x="785813" y="1428750"/>
            <a:chExt cx="1944687" cy="895448"/>
          </a:xfrm>
        </p:grpSpPr>
        <p:sp>
          <p:nvSpPr>
            <p:cNvPr id="48" name="圆角矩形 23"/>
            <p:cNvSpPr>
              <a:spLocks noChangeArrowheads="1"/>
            </p:cNvSpPr>
            <p:nvPr/>
          </p:nvSpPr>
          <p:spPr bwMode="auto">
            <a:xfrm>
              <a:off x="785813" y="1428750"/>
              <a:ext cx="1928500" cy="829119"/>
            </a:xfrm>
            <a:prstGeom prst="roundRect">
              <a:avLst>
                <a:gd name="adj" fmla="val 0"/>
              </a:avLst>
            </a:prstGeom>
            <a:gradFill rotWithShape="1">
              <a:gsLst>
                <a:gs pos="0">
                  <a:srgbClr val="0A3C64"/>
                </a:gs>
                <a:gs pos="50000">
                  <a:srgbClr val="00B0F0"/>
                </a:gs>
                <a:gs pos="100000">
                  <a:srgbClr val="2FC9FF"/>
                </a:gs>
              </a:gsLst>
              <a:lin ang="162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zh-CN" sz="2400">
                  <a:solidFill>
                    <a:srgbClr val="FFFFFF"/>
                  </a:solidFill>
                  <a:latin typeface="华文细黑" panose="02010600040101010101" pitchFamily="2" charset="-122"/>
                  <a:ea typeface="华文细黑" panose="02010600040101010101" pitchFamily="2" charset="-122"/>
                </a:rPr>
                <a:t>3</a:t>
              </a:r>
            </a:p>
          </p:txBody>
        </p:sp>
        <p:sp>
          <p:nvSpPr>
            <p:cNvPr id="49" name="任意多边形 24"/>
            <p:cNvSpPr/>
            <p:nvPr/>
          </p:nvSpPr>
          <p:spPr bwMode="auto">
            <a:xfrm>
              <a:off x="806450" y="2252761"/>
              <a:ext cx="1908175" cy="71437"/>
            </a:xfrm>
            <a:custGeom>
              <a:avLst/>
              <a:gdLst>
                <a:gd name="connsiteX0" fmla="*/ 0 w 2286000"/>
                <a:gd name="connsiteY0" fmla="*/ 4572 h 196596"/>
                <a:gd name="connsiteX1" fmla="*/ 105156 w 2286000"/>
                <a:gd name="connsiteY1" fmla="*/ 192024 h 196596"/>
                <a:gd name="connsiteX2" fmla="*/ 2217420 w 2286000"/>
                <a:gd name="connsiteY2" fmla="*/ 196596 h 196596"/>
                <a:gd name="connsiteX3" fmla="*/ 2286000 w 2286000"/>
                <a:gd name="connsiteY3" fmla="*/ 0 h 196596"/>
                <a:gd name="connsiteX4" fmla="*/ 0 w 2286000"/>
                <a:gd name="connsiteY4" fmla="*/ 4572 h 196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00" h="196596">
                  <a:moveTo>
                    <a:pt x="0" y="4572"/>
                  </a:moveTo>
                  <a:lnTo>
                    <a:pt x="105156" y="192024"/>
                  </a:lnTo>
                  <a:lnTo>
                    <a:pt x="2217420" y="196596"/>
                  </a:lnTo>
                  <a:lnTo>
                    <a:pt x="2286000" y="0"/>
                  </a:lnTo>
                  <a:lnTo>
                    <a:pt x="0" y="4572"/>
                  </a:lnTo>
                  <a:close/>
                </a:path>
              </a:pathLst>
            </a:custGeom>
            <a:gradFill rotWithShape="1">
              <a:gsLst>
                <a:gs pos="0">
                  <a:srgbClr val="0A3C64">
                    <a:alpha val="0"/>
                  </a:srgbClr>
                </a:gs>
                <a:gs pos="50000">
                  <a:srgbClr val="00B0F0">
                    <a:alpha val="65000"/>
                  </a:srgbClr>
                </a:gs>
                <a:gs pos="100000">
                  <a:srgbClr val="2FC9FF"/>
                </a:gs>
              </a:gsLst>
              <a:lin ang="16200000" scaled="1"/>
            </a:gradFill>
            <a:ln w="9525" algn="ctr">
              <a:noFill/>
              <a:miter lim="800000"/>
              <a:headEnd/>
              <a:tailEnd/>
            </a:ln>
          </p:spPr>
          <p:txBody>
            <a:bodyPr wrap="none" anchor="ctr"/>
            <a:lstStyle/>
            <a:p>
              <a:pPr algn="ctr" fontAlgn="ctr">
                <a:defRPr/>
              </a:pPr>
              <a:endParaRPr lang="zh-CN" altLang="en-US" sz="2400" kern="0" dirty="0">
                <a:solidFill>
                  <a:srgbClr val="FFFFFF"/>
                </a:solidFill>
                <a:latin typeface="华文细黑" pitchFamily="2" charset="-122"/>
                <a:ea typeface="华文细黑" pitchFamily="2" charset="-122"/>
              </a:endParaRPr>
            </a:p>
          </p:txBody>
        </p:sp>
        <p:sp>
          <p:nvSpPr>
            <p:cNvPr id="50" name="Freeform 13"/>
            <p:cNvSpPr>
              <a:spLocks/>
            </p:cNvSpPr>
            <p:nvPr/>
          </p:nvSpPr>
          <p:spPr bwMode="auto">
            <a:xfrm>
              <a:off x="785813" y="1439115"/>
              <a:ext cx="1944687" cy="130586"/>
            </a:xfrm>
            <a:custGeom>
              <a:avLst/>
              <a:gdLst>
                <a:gd name="T0" fmla="*/ 0 w 105"/>
                <a:gd name="T1" fmla="*/ 0 h 6"/>
                <a:gd name="T2" fmla="*/ 495123 w 105"/>
                <a:gd name="T3" fmla="*/ 0 h 6"/>
                <a:gd name="T4" fmla="*/ 471546 w 105"/>
                <a:gd name="T5" fmla="*/ 100013 h 6"/>
                <a:gd name="T6" fmla="*/ 23577 w 105"/>
                <a:gd name="T7" fmla="*/ 100013 h 6"/>
                <a:gd name="T8" fmla="*/ 0 w 105"/>
                <a:gd name="T9" fmla="*/ 0 h 6"/>
                <a:gd name="T10" fmla="*/ 0 60000 65536"/>
                <a:gd name="T11" fmla="*/ 0 60000 65536"/>
                <a:gd name="T12" fmla="*/ 0 60000 65536"/>
                <a:gd name="T13" fmla="*/ 0 60000 65536"/>
                <a:gd name="T14" fmla="*/ 0 60000 65536"/>
                <a:gd name="T15" fmla="*/ 0 w 105"/>
                <a:gd name="T16" fmla="*/ 0 h 6"/>
                <a:gd name="T17" fmla="*/ 105 w 105"/>
                <a:gd name="T18" fmla="*/ 6 h 6"/>
              </a:gdLst>
              <a:ahLst/>
              <a:cxnLst>
                <a:cxn ang="T10">
                  <a:pos x="T0" y="T1"/>
                </a:cxn>
                <a:cxn ang="T11">
                  <a:pos x="T2" y="T3"/>
                </a:cxn>
                <a:cxn ang="T12">
                  <a:pos x="T4" y="T5"/>
                </a:cxn>
                <a:cxn ang="T13">
                  <a:pos x="T6" y="T7"/>
                </a:cxn>
                <a:cxn ang="T14">
                  <a:pos x="T8" y="T9"/>
                </a:cxn>
              </a:cxnLst>
              <a:rect l="T15" t="T16" r="T17" b="T18"/>
              <a:pathLst>
                <a:path w="105" h="6">
                  <a:moveTo>
                    <a:pt x="0" y="0"/>
                  </a:moveTo>
                  <a:lnTo>
                    <a:pt x="105" y="0"/>
                  </a:lnTo>
                  <a:cubicBezTo>
                    <a:pt x="103" y="2"/>
                    <a:pt x="101" y="4"/>
                    <a:pt x="100" y="6"/>
                  </a:cubicBezTo>
                  <a:lnTo>
                    <a:pt x="5" y="6"/>
                  </a:lnTo>
                  <a:cubicBezTo>
                    <a:pt x="4" y="4"/>
                    <a:pt x="2" y="2"/>
                    <a:pt x="0" y="0"/>
                  </a:cubicBezTo>
                </a:path>
              </a:pathLst>
            </a:custGeom>
            <a:gradFill rotWithShape="0">
              <a:gsLst>
                <a:gs pos="0">
                  <a:srgbClr val="FFFFFF"/>
                </a:gs>
                <a:gs pos="100000">
                  <a:srgbClr val="FFFFFF">
                    <a:alpha val="0"/>
                  </a:srgbClr>
                </a:gs>
              </a:gsLst>
              <a:lin ang="5400000" scaled="1"/>
            </a:gradFill>
            <a:ln w="0">
              <a:noFill/>
              <a:round/>
              <a:headEnd/>
              <a:tailEnd/>
            </a:ln>
          </p:spPr>
          <p:txBody>
            <a:bodyPr/>
            <a:lstStyle/>
            <a:p>
              <a:pPr>
                <a:defRPr/>
              </a:pPr>
              <a:endParaRPr lang="zh-CN" altLang="en-US" kern="0">
                <a:solidFill>
                  <a:sysClr val="windowText" lastClr="000000"/>
                </a:solidFill>
                <a:latin typeface="华文细黑" pitchFamily="2" charset="-122"/>
                <a:ea typeface="华文细黑" pitchFamily="2" charset="-122"/>
              </a:endParaRPr>
            </a:p>
          </p:txBody>
        </p:sp>
      </p:grpSp>
      <p:sp>
        <p:nvSpPr>
          <p:cNvPr id="51" name="下箭头 40"/>
          <p:cNvSpPr/>
          <p:nvPr/>
        </p:nvSpPr>
        <p:spPr>
          <a:xfrm>
            <a:off x="1767682" y="3075806"/>
            <a:ext cx="500062" cy="357188"/>
          </a:xfrm>
          <a:prstGeom prst="downArrow">
            <a:avLst/>
          </a:pr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16200000" scaled="1"/>
            <a:tileRect/>
          </a:gradFill>
          <a:ln w="9525">
            <a:solidFill>
              <a:srgbClr val="FFFFFF">
                <a:lumMod val="65000"/>
              </a:srgbClr>
            </a:solidFill>
            <a:round/>
            <a:headEnd/>
            <a:tailEnd/>
          </a:ln>
          <a:effectLst/>
        </p:spPr>
        <p:txBody>
          <a:bodyPr/>
          <a:lstStyle/>
          <a:p>
            <a:pPr algn="ctr" fontAlgn="ctr">
              <a:defRPr/>
            </a:pPr>
            <a:endParaRPr lang="zh-CN" altLang="en-US" sz="2800" kern="0" dirty="0">
              <a:solidFill>
                <a:srgbClr val="000000">
                  <a:lumMod val="75000"/>
                  <a:lumOff val="25000"/>
                </a:srgbClr>
              </a:solidFill>
              <a:latin typeface="华文细黑" pitchFamily="2" charset="-122"/>
              <a:ea typeface="华文细黑" pitchFamily="2" charset="-122"/>
            </a:endParaRPr>
          </a:p>
        </p:txBody>
      </p:sp>
      <p:sp>
        <p:nvSpPr>
          <p:cNvPr id="52" name="圆角矩形 21"/>
          <p:cNvSpPr>
            <a:spLocks noChangeArrowheads="1"/>
          </p:cNvSpPr>
          <p:nvPr/>
        </p:nvSpPr>
        <p:spPr bwMode="auto">
          <a:xfrm>
            <a:off x="2701926" y="3469184"/>
            <a:ext cx="5643563" cy="423863"/>
          </a:xfrm>
          <a:prstGeom prst="roundRect">
            <a:avLst>
              <a:gd name="adj" fmla="val 3157"/>
            </a:avLst>
          </a:prstGeom>
          <a:gradFill rotWithShape="0">
            <a:gsLst>
              <a:gs pos="0">
                <a:srgbClr val="FFFFFF"/>
              </a:gs>
              <a:gs pos="91000">
                <a:srgbClr val="9E9E9E"/>
              </a:gs>
              <a:gs pos="100000">
                <a:srgbClr val="D9D9D9"/>
              </a:gs>
            </a:gsLst>
            <a:lin ang="5400000" scaled="1"/>
          </a:gradFill>
          <a:ln w="9525" algn="ctr">
            <a:solidFill>
              <a:srgbClr val="A6A6A6"/>
            </a:solidFill>
            <a:round/>
            <a:headEnd/>
            <a:tailEnd/>
          </a:ln>
        </p:spPr>
        <p:txBody>
          <a:bodyPr wrap="none" anchor="ctr"/>
          <a:lstStyle>
            <a:lvl1pPr marL="269875" indent="360363">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ClrTx/>
              <a:buSzPct val="50000"/>
              <a:buFont typeface="Wingdings" panose="05000000000000000000" pitchFamily="2" charset="2"/>
              <a:buChar char="n"/>
            </a:pPr>
            <a:r>
              <a:rPr lang="zh-CN" altLang="en-US" sz="1600" b="1">
                <a:solidFill>
                  <a:srgbClr val="000000"/>
                </a:solidFill>
                <a:latin typeface="微软雅黑" panose="020B0503020204020204" pitchFamily="34" charset="-122"/>
                <a:ea typeface="微软雅黑" panose="020B0503020204020204" pitchFamily="34" charset="-122"/>
              </a:rPr>
              <a:t>学生凭学校转诊证明、定点医院病历、费用发票</a:t>
            </a:r>
          </a:p>
        </p:txBody>
      </p:sp>
      <p:grpSp>
        <p:nvGrpSpPr>
          <p:cNvPr id="53" name="组合 30"/>
          <p:cNvGrpSpPr>
            <a:grpSpLocks/>
          </p:cNvGrpSpPr>
          <p:nvPr/>
        </p:nvGrpSpPr>
        <p:grpSpPr bwMode="auto">
          <a:xfrm>
            <a:off x="1406526" y="3435846"/>
            <a:ext cx="1335088" cy="476846"/>
            <a:chOff x="785813" y="1428750"/>
            <a:chExt cx="1944687" cy="895448"/>
          </a:xfrm>
        </p:grpSpPr>
        <p:sp>
          <p:nvSpPr>
            <p:cNvPr id="54" name="圆角矩形 23"/>
            <p:cNvSpPr>
              <a:spLocks noChangeArrowheads="1"/>
            </p:cNvSpPr>
            <p:nvPr/>
          </p:nvSpPr>
          <p:spPr bwMode="auto">
            <a:xfrm>
              <a:off x="785813" y="1428750"/>
              <a:ext cx="1928500" cy="829119"/>
            </a:xfrm>
            <a:prstGeom prst="roundRect">
              <a:avLst>
                <a:gd name="adj" fmla="val 0"/>
              </a:avLst>
            </a:prstGeom>
            <a:gradFill rotWithShape="1">
              <a:gsLst>
                <a:gs pos="0">
                  <a:srgbClr val="0A3C64"/>
                </a:gs>
                <a:gs pos="50000">
                  <a:srgbClr val="00B0F0"/>
                </a:gs>
                <a:gs pos="100000">
                  <a:srgbClr val="2FC9FF"/>
                </a:gs>
              </a:gsLst>
              <a:lin ang="162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zh-CN" sz="2400">
                  <a:solidFill>
                    <a:srgbClr val="FFFFFF"/>
                  </a:solidFill>
                  <a:latin typeface="华文细黑" panose="02010600040101010101" pitchFamily="2" charset="-122"/>
                  <a:ea typeface="华文细黑" panose="02010600040101010101" pitchFamily="2" charset="-122"/>
                </a:rPr>
                <a:t>4</a:t>
              </a:r>
            </a:p>
          </p:txBody>
        </p:sp>
        <p:sp>
          <p:nvSpPr>
            <p:cNvPr id="55" name="任意多边形 24"/>
            <p:cNvSpPr/>
            <p:nvPr/>
          </p:nvSpPr>
          <p:spPr bwMode="auto">
            <a:xfrm>
              <a:off x="806450" y="2252761"/>
              <a:ext cx="1908175" cy="71437"/>
            </a:xfrm>
            <a:custGeom>
              <a:avLst/>
              <a:gdLst>
                <a:gd name="connsiteX0" fmla="*/ 0 w 2286000"/>
                <a:gd name="connsiteY0" fmla="*/ 4572 h 196596"/>
                <a:gd name="connsiteX1" fmla="*/ 105156 w 2286000"/>
                <a:gd name="connsiteY1" fmla="*/ 192024 h 196596"/>
                <a:gd name="connsiteX2" fmla="*/ 2217420 w 2286000"/>
                <a:gd name="connsiteY2" fmla="*/ 196596 h 196596"/>
                <a:gd name="connsiteX3" fmla="*/ 2286000 w 2286000"/>
                <a:gd name="connsiteY3" fmla="*/ 0 h 196596"/>
                <a:gd name="connsiteX4" fmla="*/ 0 w 2286000"/>
                <a:gd name="connsiteY4" fmla="*/ 4572 h 196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00" h="196596">
                  <a:moveTo>
                    <a:pt x="0" y="4572"/>
                  </a:moveTo>
                  <a:lnTo>
                    <a:pt x="105156" y="192024"/>
                  </a:lnTo>
                  <a:lnTo>
                    <a:pt x="2217420" y="196596"/>
                  </a:lnTo>
                  <a:lnTo>
                    <a:pt x="2286000" y="0"/>
                  </a:lnTo>
                  <a:lnTo>
                    <a:pt x="0" y="4572"/>
                  </a:lnTo>
                  <a:close/>
                </a:path>
              </a:pathLst>
            </a:custGeom>
            <a:gradFill rotWithShape="1">
              <a:gsLst>
                <a:gs pos="0">
                  <a:srgbClr val="0A3C64">
                    <a:alpha val="0"/>
                  </a:srgbClr>
                </a:gs>
                <a:gs pos="50000">
                  <a:srgbClr val="00B0F0">
                    <a:alpha val="65000"/>
                  </a:srgbClr>
                </a:gs>
                <a:gs pos="100000">
                  <a:srgbClr val="2FC9FF"/>
                </a:gs>
              </a:gsLst>
              <a:lin ang="16200000" scaled="1"/>
            </a:gradFill>
            <a:ln w="9525" algn="ctr">
              <a:noFill/>
              <a:miter lim="800000"/>
              <a:headEnd/>
              <a:tailEnd/>
            </a:ln>
          </p:spPr>
          <p:txBody>
            <a:bodyPr wrap="none" anchor="ctr"/>
            <a:lstStyle/>
            <a:p>
              <a:pPr algn="ctr" fontAlgn="ctr">
                <a:defRPr/>
              </a:pPr>
              <a:endParaRPr lang="zh-CN" altLang="en-US" sz="2400" kern="0" dirty="0">
                <a:solidFill>
                  <a:srgbClr val="FFFFFF"/>
                </a:solidFill>
                <a:latin typeface="华文细黑" pitchFamily="2" charset="-122"/>
                <a:ea typeface="华文细黑" pitchFamily="2" charset="-122"/>
              </a:endParaRPr>
            </a:p>
          </p:txBody>
        </p:sp>
        <p:sp>
          <p:nvSpPr>
            <p:cNvPr id="56" name="Freeform 13"/>
            <p:cNvSpPr>
              <a:spLocks/>
            </p:cNvSpPr>
            <p:nvPr/>
          </p:nvSpPr>
          <p:spPr bwMode="auto">
            <a:xfrm>
              <a:off x="785813" y="1439115"/>
              <a:ext cx="1944687" cy="130586"/>
            </a:xfrm>
            <a:custGeom>
              <a:avLst/>
              <a:gdLst>
                <a:gd name="T0" fmla="*/ 0 w 105"/>
                <a:gd name="T1" fmla="*/ 0 h 6"/>
                <a:gd name="T2" fmla="*/ 495123 w 105"/>
                <a:gd name="T3" fmla="*/ 0 h 6"/>
                <a:gd name="T4" fmla="*/ 471546 w 105"/>
                <a:gd name="T5" fmla="*/ 100013 h 6"/>
                <a:gd name="T6" fmla="*/ 23577 w 105"/>
                <a:gd name="T7" fmla="*/ 100013 h 6"/>
                <a:gd name="T8" fmla="*/ 0 w 105"/>
                <a:gd name="T9" fmla="*/ 0 h 6"/>
                <a:gd name="T10" fmla="*/ 0 60000 65536"/>
                <a:gd name="T11" fmla="*/ 0 60000 65536"/>
                <a:gd name="T12" fmla="*/ 0 60000 65536"/>
                <a:gd name="T13" fmla="*/ 0 60000 65536"/>
                <a:gd name="T14" fmla="*/ 0 60000 65536"/>
                <a:gd name="T15" fmla="*/ 0 w 105"/>
                <a:gd name="T16" fmla="*/ 0 h 6"/>
                <a:gd name="T17" fmla="*/ 105 w 105"/>
                <a:gd name="T18" fmla="*/ 6 h 6"/>
              </a:gdLst>
              <a:ahLst/>
              <a:cxnLst>
                <a:cxn ang="T10">
                  <a:pos x="T0" y="T1"/>
                </a:cxn>
                <a:cxn ang="T11">
                  <a:pos x="T2" y="T3"/>
                </a:cxn>
                <a:cxn ang="T12">
                  <a:pos x="T4" y="T5"/>
                </a:cxn>
                <a:cxn ang="T13">
                  <a:pos x="T6" y="T7"/>
                </a:cxn>
                <a:cxn ang="T14">
                  <a:pos x="T8" y="T9"/>
                </a:cxn>
              </a:cxnLst>
              <a:rect l="T15" t="T16" r="T17" b="T18"/>
              <a:pathLst>
                <a:path w="105" h="6">
                  <a:moveTo>
                    <a:pt x="0" y="0"/>
                  </a:moveTo>
                  <a:lnTo>
                    <a:pt x="105" y="0"/>
                  </a:lnTo>
                  <a:cubicBezTo>
                    <a:pt x="103" y="2"/>
                    <a:pt x="101" y="4"/>
                    <a:pt x="100" y="6"/>
                  </a:cubicBezTo>
                  <a:lnTo>
                    <a:pt x="5" y="6"/>
                  </a:lnTo>
                  <a:cubicBezTo>
                    <a:pt x="4" y="4"/>
                    <a:pt x="2" y="2"/>
                    <a:pt x="0" y="0"/>
                  </a:cubicBezTo>
                </a:path>
              </a:pathLst>
            </a:custGeom>
            <a:gradFill rotWithShape="0">
              <a:gsLst>
                <a:gs pos="0">
                  <a:srgbClr val="FFFFFF"/>
                </a:gs>
                <a:gs pos="100000">
                  <a:srgbClr val="FFFFFF">
                    <a:alpha val="0"/>
                  </a:srgbClr>
                </a:gs>
              </a:gsLst>
              <a:lin ang="5400000" scaled="1"/>
            </a:gradFill>
            <a:ln w="0">
              <a:noFill/>
              <a:round/>
              <a:headEnd/>
              <a:tailEnd/>
            </a:ln>
          </p:spPr>
          <p:txBody>
            <a:bodyPr/>
            <a:lstStyle/>
            <a:p>
              <a:pPr>
                <a:defRPr/>
              </a:pPr>
              <a:endParaRPr lang="zh-CN" altLang="en-US" kern="0">
                <a:solidFill>
                  <a:sysClr val="windowText" lastClr="000000"/>
                </a:solidFill>
                <a:latin typeface="华文细黑" pitchFamily="2" charset="-122"/>
                <a:ea typeface="华文细黑" pitchFamily="2" charset="-122"/>
              </a:endParaRPr>
            </a:p>
          </p:txBody>
        </p:sp>
      </p:grpSp>
      <p:sp>
        <p:nvSpPr>
          <p:cNvPr id="57" name="下箭头 40"/>
          <p:cNvSpPr/>
          <p:nvPr/>
        </p:nvSpPr>
        <p:spPr>
          <a:xfrm>
            <a:off x="1774355" y="3867894"/>
            <a:ext cx="500062" cy="357188"/>
          </a:xfrm>
          <a:prstGeom prst="downArrow">
            <a:avLst/>
          </a:prstGeom>
          <a:gradFill flip="none" rotWithShape="1">
            <a:gsLst>
              <a:gs pos="0">
                <a:srgbClr val="FFFFFF">
                  <a:shade val="30000"/>
                  <a:satMod val="115000"/>
                </a:srgbClr>
              </a:gs>
              <a:gs pos="50000">
                <a:srgbClr val="FFFFFF">
                  <a:shade val="67500"/>
                  <a:satMod val="115000"/>
                </a:srgbClr>
              </a:gs>
              <a:gs pos="100000">
                <a:srgbClr val="FFFFFF">
                  <a:shade val="100000"/>
                  <a:satMod val="115000"/>
                </a:srgbClr>
              </a:gs>
            </a:gsLst>
            <a:lin ang="16200000" scaled="1"/>
            <a:tileRect/>
          </a:gradFill>
          <a:ln w="9525">
            <a:solidFill>
              <a:srgbClr val="FFFFFF">
                <a:lumMod val="65000"/>
              </a:srgbClr>
            </a:solidFill>
            <a:round/>
            <a:headEnd/>
            <a:tailEnd/>
          </a:ln>
          <a:effectLst/>
        </p:spPr>
        <p:txBody>
          <a:bodyPr/>
          <a:lstStyle/>
          <a:p>
            <a:pPr algn="ctr" fontAlgn="ctr">
              <a:defRPr/>
            </a:pPr>
            <a:endParaRPr lang="zh-CN" altLang="en-US" sz="2800" kern="0" dirty="0">
              <a:solidFill>
                <a:srgbClr val="000000">
                  <a:lumMod val="75000"/>
                  <a:lumOff val="25000"/>
                </a:srgbClr>
              </a:solidFill>
              <a:latin typeface="华文细黑" pitchFamily="2" charset="-122"/>
              <a:ea typeface="华文细黑" pitchFamily="2" charset="-122"/>
            </a:endParaRPr>
          </a:p>
        </p:txBody>
      </p:sp>
      <p:sp>
        <p:nvSpPr>
          <p:cNvPr id="58" name="圆角矩形 21"/>
          <p:cNvSpPr>
            <a:spLocks noChangeArrowheads="1"/>
          </p:cNvSpPr>
          <p:nvPr/>
        </p:nvSpPr>
        <p:spPr bwMode="auto">
          <a:xfrm>
            <a:off x="2671445" y="4231275"/>
            <a:ext cx="5643563" cy="432196"/>
          </a:xfrm>
          <a:prstGeom prst="roundRect">
            <a:avLst>
              <a:gd name="adj" fmla="val 3157"/>
            </a:avLst>
          </a:prstGeom>
          <a:gradFill rotWithShape="0">
            <a:gsLst>
              <a:gs pos="0">
                <a:srgbClr val="FFFFFF"/>
              </a:gs>
              <a:gs pos="91000">
                <a:srgbClr val="9E9E9E"/>
              </a:gs>
              <a:gs pos="100000">
                <a:srgbClr val="D9D9D9"/>
              </a:gs>
            </a:gsLst>
            <a:lin ang="5400000" scaled="1"/>
          </a:gradFill>
          <a:ln w="9525" algn="ctr">
            <a:solidFill>
              <a:srgbClr val="A6A6A6"/>
            </a:solidFill>
            <a:round/>
            <a:headEnd/>
            <a:tailEnd/>
          </a:ln>
        </p:spPr>
        <p:txBody>
          <a:bodyPr wrap="none" anchor="ctr"/>
          <a:lstStyle>
            <a:lvl1pPr marL="269875" indent="360363">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ase">
              <a:spcBef>
                <a:spcPct val="0"/>
              </a:spcBef>
              <a:spcAft>
                <a:spcPct val="0"/>
              </a:spcAft>
              <a:buClrTx/>
              <a:buSzPct val="50000"/>
              <a:buFont typeface="Wingdings" panose="05000000000000000000" pitchFamily="2" charset="2"/>
              <a:buChar char="n"/>
            </a:pPr>
            <a:r>
              <a:rPr lang="zh-CN" altLang="en-US" sz="1600" b="1" dirty="0">
                <a:solidFill>
                  <a:srgbClr val="000000"/>
                </a:solidFill>
                <a:latin typeface="微软雅黑" panose="020B0503020204020204" pitchFamily="34" charset="-122"/>
                <a:ea typeface="微软雅黑" panose="020B0503020204020204" pitchFamily="34" charset="-122"/>
              </a:rPr>
              <a:t>回校卫生科按规定报销</a:t>
            </a:r>
          </a:p>
        </p:txBody>
      </p:sp>
      <p:grpSp>
        <p:nvGrpSpPr>
          <p:cNvPr id="59" name="组合 30"/>
          <p:cNvGrpSpPr>
            <a:grpSpLocks/>
          </p:cNvGrpSpPr>
          <p:nvPr/>
        </p:nvGrpSpPr>
        <p:grpSpPr bwMode="auto">
          <a:xfrm>
            <a:off x="1376045" y="4207462"/>
            <a:ext cx="1335088" cy="486221"/>
            <a:chOff x="785813" y="1428750"/>
            <a:chExt cx="1944687" cy="895448"/>
          </a:xfrm>
        </p:grpSpPr>
        <p:sp>
          <p:nvSpPr>
            <p:cNvPr id="60" name="圆角矩形 23"/>
            <p:cNvSpPr>
              <a:spLocks noChangeArrowheads="1"/>
            </p:cNvSpPr>
            <p:nvPr/>
          </p:nvSpPr>
          <p:spPr bwMode="auto">
            <a:xfrm>
              <a:off x="785813" y="1428750"/>
              <a:ext cx="1928500" cy="829119"/>
            </a:xfrm>
            <a:prstGeom prst="roundRect">
              <a:avLst>
                <a:gd name="adj" fmla="val 0"/>
              </a:avLst>
            </a:prstGeom>
            <a:gradFill rotWithShape="1">
              <a:gsLst>
                <a:gs pos="0">
                  <a:srgbClr val="0A3C64"/>
                </a:gs>
                <a:gs pos="50000">
                  <a:srgbClr val="00B0F0"/>
                </a:gs>
                <a:gs pos="100000">
                  <a:srgbClr val="2FC9FF"/>
                </a:gs>
              </a:gsLst>
              <a:lin ang="162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fontAlgn="base">
                <a:spcBef>
                  <a:spcPct val="0"/>
                </a:spcBef>
                <a:spcAft>
                  <a:spcPct val="0"/>
                </a:spcAft>
                <a:buClrTx/>
                <a:buFontTx/>
                <a:buNone/>
              </a:pPr>
              <a:r>
                <a:rPr lang="en-US" altLang="zh-CN" sz="2400">
                  <a:solidFill>
                    <a:srgbClr val="FFFFFF"/>
                  </a:solidFill>
                  <a:latin typeface="华文细黑" panose="02010600040101010101" pitchFamily="2" charset="-122"/>
                  <a:ea typeface="华文细黑" panose="02010600040101010101" pitchFamily="2" charset="-122"/>
                </a:rPr>
                <a:t>5</a:t>
              </a:r>
            </a:p>
          </p:txBody>
        </p:sp>
        <p:sp>
          <p:nvSpPr>
            <p:cNvPr id="61" name="任意多边形 60"/>
            <p:cNvSpPr/>
            <p:nvPr/>
          </p:nvSpPr>
          <p:spPr bwMode="auto">
            <a:xfrm>
              <a:off x="806450" y="2252761"/>
              <a:ext cx="1908175" cy="71437"/>
            </a:xfrm>
            <a:custGeom>
              <a:avLst/>
              <a:gdLst>
                <a:gd name="connsiteX0" fmla="*/ 0 w 2286000"/>
                <a:gd name="connsiteY0" fmla="*/ 4572 h 196596"/>
                <a:gd name="connsiteX1" fmla="*/ 105156 w 2286000"/>
                <a:gd name="connsiteY1" fmla="*/ 192024 h 196596"/>
                <a:gd name="connsiteX2" fmla="*/ 2217420 w 2286000"/>
                <a:gd name="connsiteY2" fmla="*/ 196596 h 196596"/>
                <a:gd name="connsiteX3" fmla="*/ 2286000 w 2286000"/>
                <a:gd name="connsiteY3" fmla="*/ 0 h 196596"/>
                <a:gd name="connsiteX4" fmla="*/ 0 w 2286000"/>
                <a:gd name="connsiteY4" fmla="*/ 4572 h 196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6000" h="196596">
                  <a:moveTo>
                    <a:pt x="0" y="4572"/>
                  </a:moveTo>
                  <a:lnTo>
                    <a:pt x="105156" y="192024"/>
                  </a:lnTo>
                  <a:lnTo>
                    <a:pt x="2217420" y="196596"/>
                  </a:lnTo>
                  <a:lnTo>
                    <a:pt x="2286000" y="0"/>
                  </a:lnTo>
                  <a:lnTo>
                    <a:pt x="0" y="4572"/>
                  </a:lnTo>
                  <a:close/>
                </a:path>
              </a:pathLst>
            </a:custGeom>
            <a:gradFill rotWithShape="1">
              <a:gsLst>
                <a:gs pos="0">
                  <a:srgbClr val="0A3C64">
                    <a:alpha val="0"/>
                  </a:srgbClr>
                </a:gs>
                <a:gs pos="50000">
                  <a:srgbClr val="00B0F0">
                    <a:alpha val="65000"/>
                  </a:srgbClr>
                </a:gs>
                <a:gs pos="100000">
                  <a:srgbClr val="2FC9FF"/>
                </a:gs>
              </a:gsLst>
              <a:lin ang="16200000" scaled="1"/>
            </a:gradFill>
            <a:ln w="9525" algn="ctr">
              <a:noFill/>
              <a:miter lim="800000"/>
              <a:headEnd/>
              <a:tailEnd/>
            </a:ln>
          </p:spPr>
          <p:txBody>
            <a:bodyPr wrap="none" anchor="ctr"/>
            <a:lstStyle/>
            <a:p>
              <a:pPr algn="ctr" fontAlgn="ctr">
                <a:defRPr/>
              </a:pPr>
              <a:endParaRPr lang="zh-CN" altLang="en-US" sz="2400" kern="0" dirty="0">
                <a:solidFill>
                  <a:srgbClr val="FFFFFF"/>
                </a:solidFill>
                <a:latin typeface="华文细黑" pitchFamily="2" charset="-122"/>
                <a:ea typeface="华文细黑" pitchFamily="2" charset="-122"/>
              </a:endParaRPr>
            </a:p>
          </p:txBody>
        </p:sp>
        <p:sp>
          <p:nvSpPr>
            <p:cNvPr id="62" name="Freeform 13"/>
            <p:cNvSpPr>
              <a:spLocks/>
            </p:cNvSpPr>
            <p:nvPr/>
          </p:nvSpPr>
          <p:spPr bwMode="auto">
            <a:xfrm>
              <a:off x="785813" y="1439115"/>
              <a:ext cx="1944687" cy="130586"/>
            </a:xfrm>
            <a:custGeom>
              <a:avLst/>
              <a:gdLst>
                <a:gd name="T0" fmla="*/ 0 w 105"/>
                <a:gd name="T1" fmla="*/ 0 h 6"/>
                <a:gd name="T2" fmla="*/ 495123 w 105"/>
                <a:gd name="T3" fmla="*/ 0 h 6"/>
                <a:gd name="T4" fmla="*/ 471546 w 105"/>
                <a:gd name="T5" fmla="*/ 100013 h 6"/>
                <a:gd name="T6" fmla="*/ 23577 w 105"/>
                <a:gd name="T7" fmla="*/ 100013 h 6"/>
                <a:gd name="T8" fmla="*/ 0 w 105"/>
                <a:gd name="T9" fmla="*/ 0 h 6"/>
                <a:gd name="T10" fmla="*/ 0 60000 65536"/>
                <a:gd name="T11" fmla="*/ 0 60000 65536"/>
                <a:gd name="T12" fmla="*/ 0 60000 65536"/>
                <a:gd name="T13" fmla="*/ 0 60000 65536"/>
                <a:gd name="T14" fmla="*/ 0 60000 65536"/>
                <a:gd name="T15" fmla="*/ 0 w 105"/>
                <a:gd name="T16" fmla="*/ 0 h 6"/>
                <a:gd name="T17" fmla="*/ 105 w 105"/>
                <a:gd name="T18" fmla="*/ 6 h 6"/>
              </a:gdLst>
              <a:ahLst/>
              <a:cxnLst>
                <a:cxn ang="T10">
                  <a:pos x="T0" y="T1"/>
                </a:cxn>
                <a:cxn ang="T11">
                  <a:pos x="T2" y="T3"/>
                </a:cxn>
                <a:cxn ang="T12">
                  <a:pos x="T4" y="T5"/>
                </a:cxn>
                <a:cxn ang="T13">
                  <a:pos x="T6" y="T7"/>
                </a:cxn>
                <a:cxn ang="T14">
                  <a:pos x="T8" y="T9"/>
                </a:cxn>
              </a:cxnLst>
              <a:rect l="T15" t="T16" r="T17" b="T18"/>
              <a:pathLst>
                <a:path w="105" h="6">
                  <a:moveTo>
                    <a:pt x="0" y="0"/>
                  </a:moveTo>
                  <a:lnTo>
                    <a:pt x="105" y="0"/>
                  </a:lnTo>
                  <a:cubicBezTo>
                    <a:pt x="103" y="2"/>
                    <a:pt x="101" y="4"/>
                    <a:pt x="100" y="6"/>
                  </a:cubicBezTo>
                  <a:lnTo>
                    <a:pt x="5" y="6"/>
                  </a:lnTo>
                  <a:cubicBezTo>
                    <a:pt x="4" y="4"/>
                    <a:pt x="2" y="2"/>
                    <a:pt x="0" y="0"/>
                  </a:cubicBezTo>
                </a:path>
              </a:pathLst>
            </a:custGeom>
            <a:gradFill rotWithShape="0">
              <a:gsLst>
                <a:gs pos="0">
                  <a:srgbClr val="FFFFFF"/>
                </a:gs>
                <a:gs pos="100000">
                  <a:srgbClr val="FFFFFF">
                    <a:alpha val="0"/>
                  </a:srgbClr>
                </a:gs>
              </a:gsLst>
              <a:lin ang="5400000" scaled="1"/>
            </a:gradFill>
            <a:ln w="0">
              <a:noFill/>
              <a:round/>
              <a:headEnd/>
              <a:tailEnd/>
            </a:ln>
          </p:spPr>
          <p:txBody>
            <a:bodyPr/>
            <a:lstStyle/>
            <a:p>
              <a:pPr>
                <a:defRPr/>
              </a:pPr>
              <a:endParaRPr lang="zh-CN" altLang="en-US" kern="0">
                <a:solidFill>
                  <a:sysClr val="windowText" lastClr="000000"/>
                </a:solidFill>
                <a:latin typeface="华文细黑" pitchFamily="2" charset="-122"/>
                <a:ea typeface="华文细黑" pitchFamily="2" charset="-122"/>
              </a:endParaRPr>
            </a:p>
          </p:txBody>
        </p:sp>
      </p:grpSp>
    </p:spTree>
    <p:extLst>
      <p:ext uri="{BB962C8B-B14F-4D97-AF65-F5344CB8AC3E}">
        <p14:creationId xmlns:p14="http://schemas.microsoft.com/office/powerpoint/2010/main" val="1987657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1925" y="54601"/>
            <a:ext cx="5832475" cy="647700"/>
          </a:xfrm>
        </p:spPr>
        <p:txBody>
          <a:bodyPr/>
          <a:lstStyle/>
          <a:p>
            <a:r>
              <a:rPr lang="zh-CN" altLang="en-US" dirty="0"/>
              <a:t>目录</a:t>
            </a:r>
          </a:p>
        </p:txBody>
      </p:sp>
      <p:grpSp>
        <p:nvGrpSpPr>
          <p:cNvPr id="25" name="组合 24"/>
          <p:cNvGrpSpPr/>
          <p:nvPr/>
        </p:nvGrpSpPr>
        <p:grpSpPr>
          <a:xfrm>
            <a:off x="251520" y="1261043"/>
            <a:ext cx="5267300" cy="400110"/>
            <a:chOff x="3084518" y="2106967"/>
            <a:chExt cx="5267300" cy="400110"/>
          </a:xfrm>
        </p:grpSpPr>
        <p:sp>
          <p:nvSpPr>
            <p:cNvPr id="26"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1</a:t>
              </a:r>
              <a:endParaRPr lang="zh-CN" altLang="en-US" sz="2000" b="1" i="1" dirty="0">
                <a:solidFill>
                  <a:srgbClr val="0255A0"/>
                </a:solidFill>
                <a:latin typeface="华文细黑"/>
                <a:ea typeface="微软雅黑"/>
              </a:endParaRPr>
            </a:p>
          </p:txBody>
        </p:sp>
        <p:sp>
          <p:nvSpPr>
            <p:cNvPr id="27" name="TextBox 26"/>
            <p:cNvSpPr txBox="1"/>
            <p:nvPr/>
          </p:nvSpPr>
          <p:spPr>
            <a:xfrm>
              <a:off x="3429203" y="2137744"/>
              <a:ext cx="4922615" cy="369332"/>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政策依据</a:t>
              </a:r>
            </a:p>
          </p:txBody>
        </p:sp>
      </p:grpSp>
      <p:grpSp>
        <p:nvGrpSpPr>
          <p:cNvPr id="28" name="组合 27"/>
          <p:cNvGrpSpPr/>
          <p:nvPr/>
        </p:nvGrpSpPr>
        <p:grpSpPr>
          <a:xfrm>
            <a:off x="251520" y="1757921"/>
            <a:ext cx="5267300" cy="400110"/>
            <a:chOff x="3084518" y="2106967"/>
            <a:chExt cx="5267300" cy="400110"/>
          </a:xfrm>
        </p:grpSpPr>
        <p:sp>
          <p:nvSpPr>
            <p:cNvPr id="29"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2</a:t>
              </a:r>
              <a:endParaRPr lang="zh-CN" altLang="en-US" sz="2000" b="1" i="1" dirty="0">
                <a:solidFill>
                  <a:srgbClr val="0255A0"/>
                </a:solidFill>
                <a:latin typeface="华文细黑"/>
                <a:ea typeface="微软雅黑"/>
              </a:endParaRPr>
            </a:p>
          </p:txBody>
        </p:sp>
        <p:sp>
          <p:nvSpPr>
            <p:cNvPr id="30" name="TextBox 26"/>
            <p:cNvSpPr txBox="1"/>
            <p:nvPr/>
          </p:nvSpPr>
          <p:spPr>
            <a:xfrm>
              <a:off x="3429203" y="2137744"/>
              <a:ext cx="4922615" cy="369332"/>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参保范围、缴费标准及缴费方式</a:t>
              </a:r>
            </a:p>
          </p:txBody>
        </p:sp>
      </p:grpSp>
      <p:grpSp>
        <p:nvGrpSpPr>
          <p:cNvPr id="31" name="组合 30"/>
          <p:cNvGrpSpPr/>
          <p:nvPr/>
        </p:nvGrpSpPr>
        <p:grpSpPr>
          <a:xfrm>
            <a:off x="251520" y="2254799"/>
            <a:ext cx="5620899" cy="400110"/>
            <a:chOff x="3084518" y="2106967"/>
            <a:chExt cx="5620899" cy="400110"/>
          </a:xfrm>
        </p:grpSpPr>
        <p:sp>
          <p:nvSpPr>
            <p:cNvPr id="32"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3</a:t>
              </a:r>
              <a:endParaRPr lang="zh-CN" altLang="en-US" sz="2000" b="1" i="1" dirty="0">
                <a:solidFill>
                  <a:srgbClr val="0255A0"/>
                </a:solidFill>
                <a:latin typeface="华文细黑"/>
                <a:ea typeface="微软雅黑"/>
              </a:endParaRPr>
            </a:p>
          </p:txBody>
        </p:sp>
        <p:sp>
          <p:nvSpPr>
            <p:cNvPr id="33" name="TextBox 26">
              <a:hlinkClick r:id="rId2" action="ppaction://hlinksldjump"/>
            </p:cNvPr>
            <p:cNvSpPr txBox="1"/>
            <p:nvPr/>
          </p:nvSpPr>
          <p:spPr>
            <a:xfrm>
              <a:off x="3429203" y="2137744"/>
              <a:ext cx="5276214" cy="369332"/>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参保报销待遇</a:t>
              </a:r>
            </a:p>
          </p:txBody>
        </p:sp>
      </p:grpSp>
      <p:grpSp>
        <p:nvGrpSpPr>
          <p:cNvPr id="34" name="组合 33"/>
          <p:cNvGrpSpPr/>
          <p:nvPr/>
        </p:nvGrpSpPr>
        <p:grpSpPr>
          <a:xfrm>
            <a:off x="251520" y="2751677"/>
            <a:ext cx="5267300" cy="400110"/>
            <a:chOff x="3084518" y="2106967"/>
            <a:chExt cx="5267300" cy="400110"/>
          </a:xfrm>
        </p:grpSpPr>
        <p:sp>
          <p:nvSpPr>
            <p:cNvPr id="35"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4</a:t>
              </a:r>
              <a:endParaRPr lang="zh-CN" altLang="en-US" sz="2000" b="1" i="1" dirty="0">
                <a:solidFill>
                  <a:srgbClr val="0255A0"/>
                </a:solidFill>
                <a:latin typeface="华文细黑"/>
                <a:ea typeface="微软雅黑"/>
              </a:endParaRPr>
            </a:p>
          </p:txBody>
        </p:sp>
        <p:sp>
          <p:nvSpPr>
            <p:cNvPr id="36" name="TextBox 26"/>
            <p:cNvSpPr txBox="1"/>
            <p:nvPr/>
          </p:nvSpPr>
          <p:spPr>
            <a:xfrm>
              <a:off x="3429203" y="2137744"/>
              <a:ext cx="4922615" cy="369332"/>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不予补偿范围</a:t>
              </a:r>
            </a:p>
          </p:txBody>
        </p:sp>
      </p:grpSp>
      <p:grpSp>
        <p:nvGrpSpPr>
          <p:cNvPr id="37" name="组合 36"/>
          <p:cNvGrpSpPr/>
          <p:nvPr/>
        </p:nvGrpSpPr>
        <p:grpSpPr>
          <a:xfrm>
            <a:off x="251520" y="3248555"/>
            <a:ext cx="5267300" cy="400110"/>
            <a:chOff x="3084518" y="2106967"/>
            <a:chExt cx="5267300" cy="400110"/>
          </a:xfrm>
        </p:grpSpPr>
        <p:sp>
          <p:nvSpPr>
            <p:cNvPr id="38"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5</a:t>
              </a:r>
              <a:endParaRPr lang="zh-CN" altLang="en-US" sz="2000" b="1" i="1" dirty="0">
                <a:solidFill>
                  <a:srgbClr val="0255A0"/>
                </a:solidFill>
                <a:latin typeface="华文细黑"/>
                <a:ea typeface="微软雅黑"/>
              </a:endParaRPr>
            </a:p>
          </p:txBody>
        </p:sp>
        <p:sp>
          <p:nvSpPr>
            <p:cNvPr id="39" name="TextBox 26"/>
            <p:cNvSpPr txBox="1"/>
            <p:nvPr/>
          </p:nvSpPr>
          <p:spPr>
            <a:xfrm>
              <a:off x="3429203" y="2137744"/>
              <a:ext cx="4922615" cy="369332"/>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咨询电话及学校报销时间</a:t>
              </a:r>
            </a:p>
          </p:txBody>
        </p:sp>
      </p:grpSp>
      <p:grpSp>
        <p:nvGrpSpPr>
          <p:cNvPr id="40" name="组合 39"/>
          <p:cNvGrpSpPr/>
          <p:nvPr/>
        </p:nvGrpSpPr>
        <p:grpSpPr>
          <a:xfrm>
            <a:off x="251520" y="3745435"/>
            <a:ext cx="5267300" cy="400110"/>
            <a:chOff x="3084518" y="2106967"/>
            <a:chExt cx="5267300" cy="400110"/>
          </a:xfrm>
        </p:grpSpPr>
        <p:sp>
          <p:nvSpPr>
            <p:cNvPr id="41"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6</a:t>
              </a:r>
              <a:endParaRPr lang="zh-CN" altLang="en-US" sz="2000" b="1" i="1" dirty="0">
                <a:solidFill>
                  <a:srgbClr val="0255A0"/>
                </a:solidFill>
                <a:latin typeface="华文细黑"/>
                <a:ea typeface="微软雅黑"/>
              </a:endParaRPr>
            </a:p>
          </p:txBody>
        </p:sp>
        <p:sp>
          <p:nvSpPr>
            <p:cNvPr id="42" name="TextBox 26">
              <a:hlinkClick r:id="" action="ppaction://noaction"/>
            </p:cNvPr>
            <p:cNvSpPr txBox="1"/>
            <p:nvPr/>
          </p:nvSpPr>
          <p:spPr>
            <a:xfrm>
              <a:off x="3429203" y="2137744"/>
              <a:ext cx="4922615" cy="369332"/>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校内首诊医疗机构门诊流程</a:t>
              </a:r>
            </a:p>
          </p:txBody>
        </p:sp>
      </p:grpSp>
      <p:grpSp>
        <p:nvGrpSpPr>
          <p:cNvPr id="43" name="组合 42"/>
          <p:cNvGrpSpPr/>
          <p:nvPr/>
        </p:nvGrpSpPr>
        <p:grpSpPr>
          <a:xfrm>
            <a:off x="4716017" y="1256530"/>
            <a:ext cx="4427984" cy="400110"/>
            <a:chOff x="3084518" y="2106967"/>
            <a:chExt cx="5620899" cy="400110"/>
          </a:xfrm>
        </p:grpSpPr>
        <p:sp>
          <p:nvSpPr>
            <p:cNvPr id="44"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7</a:t>
              </a:r>
              <a:endParaRPr lang="zh-CN" altLang="en-US" sz="2000" b="1" i="1" dirty="0">
                <a:solidFill>
                  <a:srgbClr val="0255A0"/>
                </a:solidFill>
                <a:latin typeface="华文细黑"/>
                <a:ea typeface="微软雅黑"/>
              </a:endParaRPr>
            </a:p>
          </p:txBody>
        </p:sp>
        <p:sp>
          <p:nvSpPr>
            <p:cNvPr id="45" name="TextBox 26"/>
            <p:cNvSpPr txBox="1"/>
            <p:nvPr/>
          </p:nvSpPr>
          <p:spPr>
            <a:xfrm>
              <a:off x="3429203" y="2137744"/>
              <a:ext cx="5276214" cy="369332"/>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在校期间转外急诊、门诊流程</a:t>
              </a:r>
            </a:p>
          </p:txBody>
        </p:sp>
      </p:grpSp>
      <p:grpSp>
        <p:nvGrpSpPr>
          <p:cNvPr id="46" name="组合 45"/>
          <p:cNvGrpSpPr/>
          <p:nvPr/>
        </p:nvGrpSpPr>
        <p:grpSpPr>
          <a:xfrm>
            <a:off x="4716016" y="1758594"/>
            <a:ext cx="4418559" cy="400110"/>
            <a:chOff x="3084518" y="2106967"/>
            <a:chExt cx="5267300" cy="400110"/>
          </a:xfrm>
        </p:grpSpPr>
        <p:sp>
          <p:nvSpPr>
            <p:cNvPr id="47"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8</a:t>
              </a:r>
              <a:endParaRPr lang="zh-CN" altLang="en-US" sz="2000" b="1" i="1" dirty="0">
                <a:solidFill>
                  <a:srgbClr val="0255A0"/>
                </a:solidFill>
                <a:latin typeface="华文细黑"/>
                <a:ea typeface="微软雅黑"/>
              </a:endParaRPr>
            </a:p>
          </p:txBody>
        </p:sp>
        <p:sp>
          <p:nvSpPr>
            <p:cNvPr id="48" name="TextBox 26"/>
            <p:cNvSpPr txBox="1"/>
            <p:nvPr/>
          </p:nvSpPr>
          <p:spPr>
            <a:xfrm>
              <a:off x="3429203" y="2137744"/>
              <a:ext cx="4922615" cy="369332"/>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在校期间住院流程</a:t>
              </a:r>
            </a:p>
          </p:txBody>
        </p:sp>
      </p:grpSp>
      <p:grpSp>
        <p:nvGrpSpPr>
          <p:cNvPr id="49" name="组合 48"/>
          <p:cNvGrpSpPr/>
          <p:nvPr/>
        </p:nvGrpSpPr>
        <p:grpSpPr>
          <a:xfrm>
            <a:off x="4716016" y="2260658"/>
            <a:ext cx="4427985" cy="400110"/>
            <a:chOff x="3084518" y="2106967"/>
            <a:chExt cx="5267300" cy="400110"/>
          </a:xfrm>
        </p:grpSpPr>
        <p:sp>
          <p:nvSpPr>
            <p:cNvPr id="50"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9</a:t>
              </a:r>
              <a:endParaRPr lang="zh-CN" altLang="en-US" sz="2000" b="1" i="1" dirty="0">
                <a:solidFill>
                  <a:srgbClr val="0255A0"/>
                </a:solidFill>
                <a:latin typeface="华文细黑"/>
                <a:ea typeface="微软雅黑"/>
              </a:endParaRPr>
            </a:p>
          </p:txBody>
        </p:sp>
        <p:sp>
          <p:nvSpPr>
            <p:cNvPr id="51" name="TextBox 26"/>
            <p:cNvSpPr txBox="1"/>
            <p:nvPr/>
          </p:nvSpPr>
          <p:spPr>
            <a:xfrm>
              <a:off x="3429203" y="2137744"/>
              <a:ext cx="4922615" cy="369332"/>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寒暑假期间门诊及住院流程</a:t>
              </a:r>
            </a:p>
          </p:txBody>
        </p:sp>
      </p:grpSp>
      <p:grpSp>
        <p:nvGrpSpPr>
          <p:cNvPr id="52" name="组合 51"/>
          <p:cNvGrpSpPr/>
          <p:nvPr/>
        </p:nvGrpSpPr>
        <p:grpSpPr>
          <a:xfrm>
            <a:off x="4716016" y="3264786"/>
            <a:ext cx="4427984" cy="400110"/>
            <a:chOff x="3084518" y="2106967"/>
            <a:chExt cx="5450694" cy="400110"/>
          </a:xfrm>
        </p:grpSpPr>
        <p:sp>
          <p:nvSpPr>
            <p:cNvPr id="53"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11</a:t>
              </a:r>
              <a:endParaRPr lang="zh-CN" altLang="en-US" sz="2000" b="1" i="1" dirty="0">
                <a:solidFill>
                  <a:srgbClr val="0255A0"/>
                </a:solidFill>
                <a:latin typeface="华文细黑"/>
                <a:ea typeface="微软雅黑"/>
              </a:endParaRPr>
            </a:p>
          </p:txBody>
        </p:sp>
        <p:sp>
          <p:nvSpPr>
            <p:cNvPr id="54" name="TextBox 26">
              <a:hlinkClick r:id="" action="ppaction://noaction"/>
            </p:cNvPr>
            <p:cNvSpPr txBox="1"/>
            <p:nvPr/>
          </p:nvSpPr>
          <p:spPr>
            <a:xfrm>
              <a:off x="3612597" y="2137744"/>
              <a:ext cx="4922615" cy="369332"/>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特定门诊办理流程</a:t>
              </a:r>
            </a:p>
          </p:txBody>
        </p:sp>
      </p:grpSp>
      <p:grpSp>
        <p:nvGrpSpPr>
          <p:cNvPr id="55" name="组合 54"/>
          <p:cNvGrpSpPr/>
          <p:nvPr/>
        </p:nvGrpSpPr>
        <p:grpSpPr>
          <a:xfrm>
            <a:off x="4716016" y="2762722"/>
            <a:ext cx="4427984" cy="400110"/>
            <a:chOff x="3084518" y="2106967"/>
            <a:chExt cx="5450694" cy="400110"/>
          </a:xfrm>
        </p:grpSpPr>
        <p:sp>
          <p:nvSpPr>
            <p:cNvPr id="56"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10</a:t>
              </a:r>
              <a:endParaRPr lang="zh-CN" altLang="en-US" sz="2000" b="1" i="1" dirty="0">
                <a:solidFill>
                  <a:srgbClr val="0255A0"/>
                </a:solidFill>
                <a:latin typeface="华文细黑"/>
                <a:ea typeface="微软雅黑"/>
              </a:endParaRPr>
            </a:p>
          </p:txBody>
        </p:sp>
        <p:sp>
          <p:nvSpPr>
            <p:cNvPr id="57" name="TextBox 26">
              <a:hlinkClick r:id="" action="ppaction://noaction"/>
            </p:cNvPr>
            <p:cNvSpPr txBox="1"/>
            <p:nvPr/>
          </p:nvSpPr>
          <p:spPr>
            <a:xfrm>
              <a:off x="3612597" y="2137744"/>
              <a:ext cx="4922615" cy="369332"/>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转外省、市住院流程</a:t>
              </a:r>
            </a:p>
          </p:txBody>
        </p:sp>
      </p:grpSp>
      <p:grpSp>
        <p:nvGrpSpPr>
          <p:cNvPr id="58" name="组合 57"/>
          <p:cNvGrpSpPr/>
          <p:nvPr/>
        </p:nvGrpSpPr>
        <p:grpSpPr>
          <a:xfrm>
            <a:off x="4716016" y="3766850"/>
            <a:ext cx="4427984" cy="677108"/>
            <a:chOff x="3084518" y="2106967"/>
            <a:chExt cx="5450694" cy="677108"/>
          </a:xfrm>
        </p:grpSpPr>
        <p:sp>
          <p:nvSpPr>
            <p:cNvPr id="59" name="TextBox 24"/>
            <p:cNvSpPr txBox="1"/>
            <p:nvPr/>
          </p:nvSpPr>
          <p:spPr>
            <a:xfrm>
              <a:off x="3084518" y="2106967"/>
              <a:ext cx="695394" cy="400110"/>
            </a:xfrm>
            <a:prstGeom prst="rect">
              <a:avLst/>
            </a:prstGeom>
            <a:noFill/>
          </p:spPr>
          <p:txBody>
            <a:bodyPr wrap="square" rtlCol="0">
              <a:spAutoFit/>
            </a:bodyPr>
            <a:lstStyle/>
            <a:p>
              <a:r>
                <a:rPr lang="en-US" altLang="zh-CN" sz="2000" b="1" i="1" dirty="0">
                  <a:solidFill>
                    <a:srgbClr val="0255A0"/>
                  </a:solidFill>
                  <a:latin typeface="华文细黑"/>
                  <a:ea typeface="微软雅黑"/>
                </a:rPr>
                <a:t>12</a:t>
              </a:r>
              <a:endParaRPr lang="zh-CN" altLang="en-US" sz="2000" b="1" i="1" dirty="0">
                <a:solidFill>
                  <a:srgbClr val="0255A0"/>
                </a:solidFill>
                <a:latin typeface="华文细黑"/>
                <a:ea typeface="微软雅黑"/>
              </a:endParaRPr>
            </a:p>
          </p:txBody>
        </p:sp>
        <p:sp>
          <p:nvSpPr>
            <p:cNvPr id="60" name="TextBox 26">
              <a:hlinkClick r:id="" action="ppaction://noaction"/>
            </p:cNvPr>
            <p:cNvSpPr txBox="1"/>
            <p:nvPr/>
          </p:nvSpPr>
          <p:spPr>
            <a:xfrm>
              <a:off x="3612597" y="2137744"/>
              <a:ext cx="4922615" cy="646331"/>
            </a:xfrm>
            <a:prstGeom prst="rect">
              <a:avLst/>
            </a:prstGeom>
            <a:noFill/>
          </p:spPr>
          <p:txBody>
            <a:bodyPr wrap="square" rtlCol="0">
              <a:spAutoFit/>
            </a:bodyPr>
            <a:lstStyle/>
            <a:p>
              <a:r>
                <a:rPr lang="zh-CN" altLang="en-US" b="1" dirty="0">
                  <a:solidFill>
                    <a:srgbClr val="0255A0"/>
                  </a:solidFill>
                  <a:latin typeface="微软雅黑" panose="020B0503020204020204" pitchFamily="34" charset="-122"/>
                  <a:ea typeface="微软雅黑" panose="020B0503020204020204" pitchFamily="34" charset="-122"/>
                </a:rPr>
                <a:t>清江浦区城乡居民医疗保险</a:t>
              </a:r>
              <a:endParaRPr lang="en-US" altLang="zh-CN" b="1" dirty="0">
                <a:solidFill>
                  <a:srgbClr val="0255A0"/>
                </a:solidFill>
                <a:latin typeface="微软雅黑" panose="020B0503020204020204" pitchFamily="34" charset="-122"/>
                <a:ea typeface="微软雅黑" panose="020B0503020204020204" pitchFamily="34" charset="-122"/>
              </a:endParaRPr>
            </a:p>
            <a:p>
              <a:r>
                <a:rPr lang="zh-CN" altLang="en-US" b="1" dirty="0">
                  <a:solidFill>
                    <a:srgbClr val="0255A0"/>
                  </a:solidFill>
                  <a:latin typeface="微软雅黑" panose="020B0503020204020204" pitchFamily="34" charset="-122"/>
                  <a:ea typeface="微软雅黑" panose="020B0503020204020204" pitchFamily="34" charset="-122"/>
                </a:rPr>
                <a:t>市内定点医院</a:t>
              </a:r>
            </a:p>
          </p:txBody>
        </p:sp>
      </p:grpSp>
      <p:cxnSp>
        <p:nvCxnSpPr>
          <p:cNvPr id="62" name="直接连接符 61"/>
          <p:cNvCxnSpPr/>
          <p:nvPr/>
        </p:nvCxnSpPr>
        <p:spPr>
          <a:xfrm>
            <a:off x="4211960" y="987574"/>
            <a:ext cx="0" cy="3456384"/>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140613"/>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pPr algn="ctr"/>
            <a:r>
              <a:rPr lang="zh-CN" altLang="en-US" dirty="0"/>
              <a:t>第八部分</a:t>
            </a:r>
          </a:p>
        </p:txBody>
      </p:sp>
      <p:sp>
        <p:nvSpPr>
          <p:cNvPr id="3" name="文本占位符 2"/>
          <p:cNvSpPr>
            <a:spLocks noGrp="1"/>
          </p:cNvSpPr>
          <p:nvPr>
            <p:ph type="body" sz="quarter" idx="14"/>
          </p:nvPr>
        </p:nvSpPr>
        <p:spPr/>
        <p:txBody>
          <a:bodyPr/>
          <a:lstStyle/>
          <a:p>
            <a:r>
              <a:rPr lang="zh-CN" altLang="zh-CN" b="1" dirty="0">
                <a:latin typeface="微软雅黑" panose="020B0503020204020204" pitchFamily="34" charset="-122"/>
                <a:ea typeface="微软雅黑" panose="020B0503020204020204" pitchFamily="34" charset="-122"/>
              </a:rPr>
              <a:t>在校期间住院流程</a:t>
            </a:r>
            <a:endParaRPr lang="zh-CN" altLang="en-US"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17960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八、</a:t>
            </a:r>
            <a:r>
              <a:rPr lang="zh-CN" altLang="zh-CN" dirty="0"/>
              <a:t>在校期间住院流程</a:t>
            </a:r>
            <a:endParaRPr lang="zh-CN" altLang="en-US" dirty="0"/>
          </a:p>
        </p:txBody>
      </p:sp>
      <p:sp>
        <p:nvSpPr>
          <p:cNvPr id="12" name="矩形 11"/>
          <p:cNvSpPr/>
          <p:nvPr/>
        </p:nvSpPr>
        <p:spPr>
          <a:xfrm>
            <a:off x="2097410" y="1235937"/>
            <a:ext cx="502920" cy="502602"/>
          </a:xfrm>
          <a:prstGeom prst="rect">
            <a:avLst/>
          </a:prstGeom>
          <a:solidFill>
            <a:schemeClr val="tx2">
              <a:lumMod val="75000"/>
            </a:schemeClr>
          </a:solidFill>
          <a:ln w="9525" cap="flat" cmpd="sng" algn="ctr">
            <a:noFill/>
            <a:prstDash val="solid"/>
          </a:ln>
          <a:effectLst>
            <a:outerShdw blurRad="40000" dist="23000" dir="5400000" rotWithShape="0">
              <a:srgbClr val="000000">
                <a:alpha val="35000"/>
              </a:srgbClr>
            </a:outerShdw>
          </a:effectLst>
        </p:spPr>
        <p:txBody>
          <a:bodyPr anchor="ctr"/>
          <a:lstStyle/>
          <a:p>
            <a:pPr algn="ctr">
              <a:defRPr/>
            </a:pPr>
            <a:r>
              <a:rPr lang="en-US" altLang="zh-CN" sz="1600" b="1" kern="0" spc="50" dirty="0">
                <a:ln w="13500">
                  <a:solidFill>
                    <a:srgbClr val="4F81BD">
                      <a:shade val="2500"/>
                      <a:alpha val="6500"/>
                    </a:srgbClr>
                  </a:solidFill>
                  <a:prstDash val="solid"/>
                </a:ln>
                <a:solidFill>
                  <a:srgbClr val="4F81BD">
                    <a:tint val="3000"/>
                    <a:alpha val="95000"/>
                  </a:srgbClr>
                </a:solidFill>
                <a:effectLst>
                  <a:outerShdw blurRad="38100" dist="38100" dir="2700000" algn="tl">
                    <a:srgbClr val="000000">
                      <a:alpha val="43137"/>
                    </a:srgbClr>
                  </a:outerShdw>
                </a:effectLst>
                <a:latin typeface="微软雅黑" pitchFamily="34" charset="-122"/>
                <a:ea typeface="微软雅黑" pitchFamily="34" charset="-122"/>
              </a:rPr>
              <a:t>1</a:t>
            </a:r>
            <a:endParaRPr lang="zh-CN" altLang="en-US" sz="1600" b="1" kern="0" spc="50" dirty="0">
              <a:ln w="13500">
                <a:solidFill>
                  <a:srgbClr val="4F81BD">
                    <a:shade val="2500"/>
                    <a:alpha val="6500"/>
                  </a:srgbClr>
                </a:solidFill>
                <a:prstDash val="solid"/>
              </a:ln>
              <a:solidFill>
                <a:srgbClr val="4F81BD">
                  <a:tint val="3000"/>
                  <a:alpha val="95000"/>
                </a:srgbClr>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3" name="矩形 12"/>
          <p:cNvSpPr/>
          <p:nvPr/>
        </p:nvSpPr>
        <p:spPr>
          <a:xfrm>
            <a:off x="2915816" y="960737"/>
            <a:ext cx="5438690" cy="997098"/>
          </a:xfrm>
          <a:prstGeom prst="rect">
            <a:avLst/>
          </a:prstGeom>
          <a:solidFill>
            <a:schemeClr val="tx2">
              <a:lumMod val="75000"/>
            </a:schemeClr>
          </a:solidFill>
          <a:ln w="9525" cap="flat" cmpd="sng" algn="ctr">
            <a:noFill/>
            <a:prstDash val="solid"/>
          </a:ln>
          <a:effectLst/>
        </p:spPr>
        <p:txBody>
          <a:bodyPr anchor="ctr"/>
          <a:lstStyle/>
          <a:p>
            <a:pPr algn="ctr">
              <a:defRPr/>
            </a:pPr>
            <a:r>
              <a:rPr lang="zh-CN" altLang="en-US" sz="1600" b="1" kern="0" spc="50" dirty="0">
                <a:ln w="13500">
                  <a:solidFill>
                    <a:srgbClr val="4F81BD">
                      <a:shade val="2500"/>
                      <a:alpha val="6500"/>
                    </a:srgbClr>
                  </a:solidFill>
                  <a:prstDash val="solid"/>
                </a:ln>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参保学生凭社会保障卡、门诊病历到所入住的定点医院开具</a:t>
            </a:r>
            <a:r>
              <a:rPr lang="zh-CN" altLang="en-US" sz="1600" b="1" u="sng" kern="0" spc="50" dirty="0">
                <a:ln w="13500">
                  <a:solidFill>
                    <a:srgbClr val="4F81BD">
                      <a:shade val="2500"/>
                      <a:alpha val="6500"/>
                    </a:srgbClr>
                  </a:solidFill>
                  <a:prstDash val="solid"/>
                </a:ln>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住院证明</a:t>
            </a:r>
          </a:p>
        </p:txBody>
      </p:sp>
      <p:sp>
        <p:nvSpPr>
          <p:cNvPr id="14" name="矩形 13"/>
          <p:cNvSpPr/>
          <p:nvPr/>
        </p:nvSpPr>
        <p:spPr>
          <a:xfrm>
            <a:off x="2097410" y="2523720"/>
            <a:ext cx="502920" cy="502602"/>
          </a:xfrm>
          <a:prstGeom prst="rect">
            <a:avLst/>
          </a:prstGeom>
          <a:solidFill>
            <a:schemeClr val="accent1">
              <a:lumMod val="75000"/>
            </a:schemeClr>
          </a:solidFill>
          <a:ln w="9525" cap="flat" cmpd="sng" algn="ctr">
            <a:noFill/>
            <a:prstDash val="solid"/>
          </a:ln>
          <a:effectLst>
            <a:outerShdw blurRad="40000" dist="23000" dir="5400000" rotWithShape="0">
              <a:srgbClr val="000000">
                <a:alpha val="35000"/>
              </a:srgbClr>
            </a:outerShdw>
          </a:effectLst>
        </p:spPr>
        <p:txBody>
          <a:bodyPr anchor="ctr"/>
          <a:lstStyle/>
          <a:p>
            <a:pPr algn="ctr">
              <a:defRPr/>
            </a:pPr>
            <a:r>
              <a:rPr lang="en-US" altLang="zh-CN" sz="1600" b="1" kern="0" spc="50" dirty="0">
                <a:ln w="13500">
                  <a:solidFill>
                    <a:srgbClr val="4F81BD">
                      <a:shade val="2500"/>
                      <a:alpha val="6500"/>
                    </a:srgbClr>
                  </a:solidFill>
                  <a:prstDash val="solid"/>
                </a:ln>
                <a:solidFill>
                  <a:srgbClr val="4F81BD">
                    <a:tint val="3000"/>
                    <a:alpha val="95000"/>
                  </a:srgbClr>
                </a:solidFill>
                <a:effectLst>
                  <a:outerShdw blurRad="38100" dist="38100" dir="2700000" algn="tl">
                    <a:srgbClr val="000000">
                      <a:alpha val="43137"/>
                    </a:srgbClr>
                  </a:outerShdw>
                </a:effectLst>
                <a:latin typeface="微软雅黑" pitchFamily="34" charset="-122"/>
                <a:ea typeface="微软雅黑" pitchFamily="34" charset="-122"/>
              </a:rPr>
              <a:t>2</a:t>
            </a:r>
            <a:endParaRPr lang="zh-CN" altLang="en-US" sz="1600" b="1" kern="0" spc="50" dirty="0">
              <a:ln w="13500">
                <a:solidFill>
                  <a:srgbClr val="4F81BD">
                    <a:shade val="2500"/>
                    <a:alpha val="6500"/>
                  </a:srgbClr>
                </a:solidFill>
                <a:prstDash val="solid"/>
              </a:ln>
              <a:solidFill>
                <a:srgbClr val="4F81BD">
                  <a:tint val="3000"/>
                  <a:alpha val="95000"/>
                </a:srgbClr>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5" name="矩形 14"/>
          <p:cNvSpPr/>
          <p:nvPr/>
        </p:nvSpPr>
        <p:spPr>
          <a:xfrm>
            <a:off x="2915816" y="2305446"/>
            <a:ext cx="5439600" cy="914376"/>
          </a:xfrm>
          <a:prstGeom prst="rect">
            <a:avLst/>
          </a:prstGeom>
          <a:solidFill>
            <a:schemeClr val="accent1">
              <a:lumMod val="75000"/>
            </a:schemeClr>
          </a:solidFill>
          <a:ln w="9525" cap="flat" cmpd="sng" algn="ctr">
            <a:noFill/>
            <a:prstDash val="solid"/>
          </a:ln>
          <a:effectLst/>
        </p:spPr>
        <p:txBody>
          <a:bodyPr anchor="ctr"/>
          <a:lstStyle/>
          <a:p>
            <a:pPr algn="ctr">
              <a:defRPr/>
            </a:pPr>
            <a:r>
              <a:rPr lang="zh-CN" altLang="en-US" sz="1600" b="1" kern="0" spc="50" dirty="0">
                <a:ln w="13500">
                  <a:solidFill>
                    <a:srgbClr val="4F81BD">
                      <a:shade val="2500"/>
                      <a:alpha val="6500"/>
                    </a:srgbClr>
                  </a:solidFill>
                  <a:prstDash val="solid"/>
                </a:ln>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参保学生凭社会保障卡和住院证明到所在校区卫生科收费室开具</a:t>
            </a:r>
            <a:r>
              <a:rPr lang="zh-CN" altLang="en-US" sz="1600" b="1" u="sng" kern="0" spc="50" dirty="0">
                <a:ln w="13500">
                  <a:solidFill>
                    <a:srgbClr val="4F81BD">
                      <a:shade val="2500"/>
                      <a:alpha val="6500"/>
                    </a:srgbClr>
                  </a:solidFill>
                  <a:prstDash val="solid"/>
                </a:ln>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转诊审批表</a:t>
            </a:r>
            <a:r>
              <a:rPr lang="zh-CN" altLang="en-US" sz="1600" b="1" kern="0" spc="50" dirty="0">
                <a:ln w="13500">
                  <a:solidFill>
                    <a:srgbClr val="4F81BD">
                      <a:shade val="2500"/>
                      <a:alpha val="6500"/>
                    </a:srgbClr>
                  </a:solidFill>
                  <a:prstDash val="solid"/>
                </a:ln>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交所入住医院，出院时直接在所住医院结帐报销</a:t>
            </a:r>
          </a:p>
        </p:txBody>
      </p:sp>
      <p:sp>
        <p:nvSpPr>
          <p:cNvPr id="16" name="矩形 15"/>
          <p:cNvSpPr/>
          <p:nvPr/>
        </p:nvSpPr>
        <p:spPr>
          <a:xfrm>
            <a:off x="2097410" y="3811502"/>
            <a:ext cx="502920" cy="502602"/>
          </a:xfrm>
          <a:prstGeom prst="rect">
            <a:avLst/>
          </a:prstGeom>
          <a:solidFill>
            <a:schemeClr val="tx2">
              <a:lumMod val="75000"/>
            </a:schemeClr>
          </a:solidFill>
          <a:ln w="9525" cap="flat" cmpd="sng" algn="ctr">
            <a:noFill/>
            <a:prstDash val="solid"/>
          </a:ln>
          <a:effectLst>
            <a:outerShdw blurRad="40000" dist="23000" dir="5400000" rotWithShape="0">
              <a:srgbClr val="000000">
                <a:alpha val="35000"/>
              </a:srgbClr>
            </a:outerShdw>
          </a:effectLst>
        </p:spPr>
        <p:txBody>
          <a:bodyPr anchor="ctr"/>
          <a:lstStyle/>
          <a:p>
            <a:pPr algn="ctr">
              <a:defRPr/>
            </a:pPr>
            <a:r>
              <a:rPr lang="en-US" altLang="zh-CN" sz="1600" b="1" kern="0" spc="50" dirty="0">
                <a:ln w="13500">
                  <a:solidFill>
                    <a:srgbClr val="4F81BD">
                      <a:shade val="2500"/>
                      <a:alpha val="6500"/>
                    </a:srgbClr>
                  </a:solidFill>
                  <a:prstDash val="solid"/>
                </a:ln>
                <a:solidFill>
                  <a:srgbClr val="4F81BD">
                    <a:tint val="3000"/>
                    <a:alpha val="95000"/>
                  </a:srgbClr>
                </a:solidFill>
                <a:effectLst>
                  <a:outerShdw blurRad="38100" dist="38100" dir="2700000" algn="tl">
                    <a:srgbClr val="000000">
                      <a:alpha val="43137"/>
                    </a:srgbClr>
                  </a:outerShdw>
                </a:effectLst>
                <a:latin typeface="微软雅黑" pitchFamily="34" charset="-122"/>
                <a:ea typeface="微软雅黑" pitchFamily="34" charset="-122"/>
              </a:rPr>
              <a:t>3</a:t>
            </a:r>
            <a:endParaRPr lang="zh-CN" altLang="en-US" sz="1600" b="1" kern="0" spc="50" dirty="0">
              <a:ln w="13500">
                <a:solidFill>
                  <a:srgbClr val="4F81BD">
                    <a:shade val="2500"/>
                    <a:alpha val="6500"/>
                  </a:srgbClr>
                </a:solidFill>
                <a:prstDash val="solid"/>
              </a:ln>
              <a:solidFill>
                <a:srgbClr val="4F81BD">
                  <a:tint val="3000"/>
                  <a:alpha val="95000"/>
                </a:srgbClr>
              </a:solidFill>
              <a:effectLst>
                <a:outerShdw blurRad="38100" dist="38100" dir="2700000" algn="tl">
                  <a:srgbClr val="000000">
                    <a:alpha val="43137"/>
                  </a:srgbClr>
                </a:outerShdw>
              </a:effectLst>
              <a:latin typeface="微软雅黑" pitchFamily="34" charset="-122"/>
              <a:ea typeface="微软雅黑" pitchFamily="34" charset="-122"/>
            </a:endParaRPr>
          </a:p>
        </p:txBody>
      </p:sp>
      <p:sp>
        <p:nvSpPr>
          <p:cNvPr id="17" name="矩形 16"/>
          <p:cNvSpPr/>
          <p:nvPr/>
        </p:nvSpPr>
        <p:spPr>
          <a:xfrm>
            <a:off x="2915816" y="3619752"/>
            <a:ext cx="5439600" cy="838178"/>
          </a:xfrm>
          <a:prstGeom prst="rect">
            <a:avLst/>
          </a:prstGeom>
          <a:solidFill>
            <a:schemeClr val="tx2">
              <a:lumMod val="75000"/>
            </a:schemeClr>
          </a:solidFill>
          <a:ln w="9525" cap="flat" cmpd="sng" algn="ctr">
            <a:noFill/>
            <a:prstDash val="solid"/>
          </a:ln>
          <a:effectLst/>
        </p:spPr>
        <p:txBody>
          <a:bodyPr anchor="ctr"/>
          <a:lstStyle/>
          <a:p>
            <a:pPr algn="ctr">
              <a:defRPr/>
            </a:pPr>
            <a:r>
              <a:rPr lang="zh-CN" altLang="en-US" sz="1600" b="1" kern="0" spc="50" dirty="0">
                <a:ln w="13500">
                  <a:solidFill>
                    <a:srgbClr val="4F81BD">
                      <a:shade val="2500"/>
                      <a:alpha val="6500"/>
                    </a:srgbClr>
                  </a:solidFill>
                  <a:prstDash val="solid"/>
                </a:ln>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参保学生凭</a:t>
            </a:r>
            <a:r>
              <a:rPr lang="zh-CN" altLang="en-US" sz="1600" b="1" u="sng" kern="0" spc="50" dirty="0">
                <a:ln w="13500">
                  <a:solidFill>
                    <a:srgbClr val="4F81BD">
                      <a:shade val="2500"/>
                      <a:alpha val="6500"/>
                    </a:srgbClr>
                  </a:solidFill>
                  <a:prstDash val="solid"/>
                </a:ln>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住院费用结算单</a:t>
            </a:r>
            <a:r>
              <a:rPr lang="en-US" altLang="zh-CN" sz="1600" b="1" kern="0" spc="50" dirty="0">
                <a:ln w="13500">
                  <a:solidFill>
                    <a:srgbClr val="4F81BD">
                      <a:shade val="2500"/>
                      <a:alpha val="6500"/>
                    </a:srgbClr>
                  </a:solidFill>
                  <a:prstDash val="solid"/>
                </a:ln>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a:t>
            </a:r>
            <a:r>
              <a:rPr lang="zh-CN" altLang="en-US" sz="1600" b="1" kern="0" spc="50" dirty="0">
                <a:ln w="13500">
                  <a:solidFill>
                    <a:srgbClr val="4F81BD">
                      <a:shade val="2500"/>
                      <a:alpha val="6500"/>
                    </a:srgbClr>
                  </a:solidFill>
                  <a:prstDash val="solid"/>
                </a:ln>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需盖章</a:t>
            </a:r>
            <a:r>
              <a:rPr lang="en-US" altLang="zh-CN" sz="1600" b="1" kern="0" spc="50" dirty="0">
                <a:ln w="13500">
                  <a:solidFill>
                    <a:srgbClr val="4F81BD">
                      <a:shade val="2500"/>
                      <a:alpha val="6500"/>
                    </a:srgbClr>
                  </a:solidFill>
                  <a:prstDash val="solid"/>
                </a:ln>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a:t>
            </a:r>
            <a:r>
              <a:rPr lang="zh-CN" altLang="en-US" sz="1600" b="1" kern="0" spc="50" dirty="0">
                <a:ln w="13500">
                  <a:solidFill>
                    <a:srgbClr val="4F81BD">
                      <a:shade val="2500"/>
                      <a:alpha val="6500"/>
                    </a:srgbClr>
                  </a:solidFill>
                  <a:prstDash val="solid"/>
                </a:ln>
                <a:solidFill>
                  <a:schemeClr val="bg1"/>
                </a:solidFill>
                <a:effectLst>
                  <a:outerShdw blurRad="38100" dist="38100" dir="2700000" algn="tl">
                    <a:srgbClr val="000000">
                      <a:alpha val="43137"/>
                    </a:srgbClr>
                  </a:outerShdw>
                </a:effectLst>
                <a:latin typeface="微软雅黑" pitchFamily="34" charset="-122"/>
                <a:ea typeface="微软雅黑" pitchFamily="34" charset="-122"/>
              </a:rPr>
              <a:t>回学校卫生科学按规定二次报销</a:t>
            </a:r>
          </a:p>
        </p:txBody>
      </p:sp>
      <p:pic>
        <p:nvPicPr>
          <p:cNvPr id="18" name="Picture 3" descr="D:\TDDOWNLOAD\win8风格图标\PNG\Communications\Blue\MB_0018_note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067694"/>
            <a:ext cx="1296144"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8079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pPr algn="ctr"/>
            <a:r>
              <a:rPr lang="zh-CN" altLang="en-US" dirty="0"/>
              <a:t>第九部分</a:t>
            </a:r>
          </a:p>
        </p:txBody>
      </p:sp>
      <p:sp>
        <p:nvSpPr>
          <p:cNvPr id="3" name="文本占位符 2"/>
          <p:cNvSpPr>
            <a:spLocks noGrp="1"/>
          </p:cNvSpPr>
          <p:nvPr>
            <p:ph type="body" sz="quarter" idx="14"/>
          </p:nvPr>
        </p:nvSpPr>
        <p:spPr/>
        <p:txBody>
          <a:bodyPr/>
          <a:lstStyle/>
          <a:p>
            <a:r>
              <a:rPr lang="zh-CN" altLang="zh-CN" b="1" dirty="0">
                <a:latin typeface="微软雅黑" panose="020B0503020204020204" pitchFamily="34" charset="-122"/>
                <a:ea typeface="微软雅黑" panose="020B0503020204020204" pitchFamily="34" charset="-122"/>
              </a:rPr>
              <a:t>寒暑假期间门诊及住院流程</a:t>
            </a:r>
            <a:endParaRPr lang="zh-CN" altLang="en-US"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28998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九、</a:t>
            </a:r>
            <a:r>
              <a:rPr lang="zh-CN" altLang="zh-CN" dirty="0"/>
              <a:t>寒暑假期间门诊及住院流程</a:t>
            </a:r>
            <a:endParaRPr lang="zh-CN" altLang="en-US" dirty="0"/>
          </a:p>
        </p:txBody>
      </p:sp>
      <p:grpSp>
        <p:nvGrpSpPr>
          <p:cNvPr id="34" name="Group 49"/>
          <p:cNvGrpSpPr>
            <a:grpSpLocks/>
          </p:cNvGrpSpPr>
          <p:nvPr/>
        </p:nvGrpSpPr>
        <p:grpSpPr bwMode="auto">
          <a:xfrm>
            <a:off x="201597" y="849345"/>
            <a:ext cx="8382000" cy="3372198"/>
            <a:chOff x="96" y="1296"/>
            <a:chExt cx="5280" cy="2769"/>
          </a:xfrm>
        </p:grpSpPr>
        <p:sp>
          <p:nvSpPr>
            <p:cNvPr id="35" name="Rectangle 5"/>
            <p:cNvSpPr>
              <a:spLocks noChangeArrowheads="1"/>
            </p:cNvSpPr>
            <p:nvPr/>
          </p:nvSpPr>
          <p:spPr bwMode="auto">
            <a:xfrm>
              <a:off x="3984" y="1488"/>
              <a:ext cx="1392" cy="624"/>
            </a:xfrm>
            <a:prstGeom prst="rect">
              <a:avLst/>
            </a:prstGeom>
            <a:gradFill rotWithShape="1">
              <a:gsLst>
                <a:gs pos="0">
                  <a:srgbClr val="808080">
                    <a:alpha val="39999"/>
                  </a:srgbClr>
                </a:gs>
                <a:gs pos="100000">
                  <a:srgbClr val="FFFFFF"/>
                </a:gs>
              </a:gsLst>
              <a:lin ang="0" scaled="1"/>
            </a:gra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6" name="Rectangle 5"/>
            <p:cNvSpPr>
              <a:spLocks noChangeArrowheads="1"/>
            </p:cNvSpPr>
            <p:nvPr/>
          </p:nvSpPr>
          <p:spPr bwMode="auto">
            <a:xfrm>
              <a:off x="2153" y="1317"/>
              <a:ext cx="1447" cy="867"/>
            </a:xfrm>
            <a:prstGeom prst="rect">
              <a:avLst/>
            </a:prstGeom>
            <a:gradFill rotWithShape="1">
              <a:gsLst>
                <a:gs pos="0">
                  <a:srgbClr val="808080">
                    <a:alpha val="39999"/>
                  </a:srgbClr>
                </a:gs>
                <a:gs pos="100000">
                  <a:srgbClr val="FFFFFF"/>
                </a:gs>
              </a:gsLst>
              <a:lin ang="0" scaled="1"/>
            </a:gra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7" name="Rectangle 4"/>
            <p:cNvSpPr>
              <a:spLocks noChangeArrowheads="1"/>
            </p:cNvSpPr>
            <p:nvPr/>
          </p:nvSpPr>
          <p:spPr bwMode="auto">
            <a:xfrm rot="10800000">
              <a:off x="240" y="3360"/>
              <a:ext cx="1104" cy="499"/>
            </a:xfrm>
            <a:prstGeom prst="rect">
              <a:avLst/>
            </a:prstGeom>
            <a:gradFill rotWithShape="1">
              <a:gsLst>
                <a:gs pos="0">
                  <a:srgbClr val="808080">
                    <a:alpha val="39998"/>
                  </a:srgbClr>
                </a:gs>
                <a:gs pos="100000">
                  <a:srgbClr val="FFFFFF"/>
                </a:gs>
              </a:gsLst>
              <a:lin ang="0" scaled="1"/>
            </a:gradFill>
            <a:ln w="9525">
              <a:noFill/>
              <a:miter lim="800000"/>
              <a:headEnd/>
              <a:tailEnd/>
            </a:ln>
          </p:spPr>
          <p:txBody>
            <a:bodyPr rot="10800000"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8" name="Rectangle 5"/>
            <p:cNvSpPr>
              <a:spLocks noChangeArrowheads="1"/>
            </p:cNvSpPr>
            <p:nvPr/>
          </p:nvSpPr>
          <p:spPr bwMode="auto">
            <a:xfrm>
              <a:off x="192" y="1488"/>
              <a:ext cx="1200" cy="499"/>
            </a:xfrm>
            <a:prstGeom prst="rect">
              <a:avLst/>
            </a:prstGeom>
            <a:gradFill rotWithShape="1">
              <a:gsLst>
                <a:gs pos="0">
                  <a:srgbClr val="808080">
                    <a:alpha val="39999"/>
                  </a:srgbClr>
                </a:gs>
                <a:gs pos="100000">
                  <a:srgbClr val="FFFFFF"/>
                </a:gs>
              </a:gsLst>
              <a:lin ang="0" scaled="1"/>
            </a:gra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39" name="Line 8"/>
            <p:cNvSpPr>
              <a:spLocks noChangeShapeType="1"/>
            </p:cNvSpPr>
            <p:nvPr/>
          </p:nvSpPr>
          <p:spPr bwMode="auto">
            <a:xfrm flipV="1">
              <a:off x="1344" y="2976"/>
              <a:ext cx="0" cy="1089"/>
            </a:xfrm>
            <a:prstGeom prst="line">
              <a:avLst/>
            </a:prstGeom>
            <a:noFill/>
            <a:ln w="19050">
              <a:solidFill>
                <a:srgbClr val="00458A"/>
              </a:solidFill>
              <a:round/>
              <a:headEnd type="oval" w="med" len="med"/>
              <a:tailEnd type="oval" w="med" len="med"/>
            </a:ln>
            <a:effectLs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40" name="Rectangle 10"/>
            <p:cNvSpPr>
              <a:spLocks noChangeArrowheads="1"/>
            </p:cNvSpPr>
            <p:nvPr/>
          </p:nvSpPr>
          <p:spPr bwMode="auto">
            <a:xfrm>
              <a:off x="196" y="1296"/>
              <a:ext cx="1197"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base" latinLnBrk="0" hangingPunct="1">
                <a:lnSpc>
                  <a:spcPct val="120000"/>
                </a:lnSpc>
                <a:spcBef>
                  <a:spcPct val="0"/>
                </a:spcBef>
                <a:spcAft>
                  <a:spcPct val="0"/>
                </a:spcAft>
                <a:buClrTx/>
                <a:buSzTx/>
                <a:buFontTx/>
                <a:buNone/>
                <a:tabLst/>
                <a:defRPr/>
              </a:pPr>
              <a:r>
                <a:rPr kumimoji="0" lang="zh-CN" altLang="en-US" sz="12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rPr>
                <a:t>参保学生家庭所在地二级以上医疗定点医院</a:t>
              </a:r>
              <a:endParaRPr kumimoji="0" lang="en-US" altLang="zh-CN" sz="12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41" name="Rectangle 11"/>
            <p:cNvSpPr>
              <a:spLocks noChangeArrowheads="1"/>
            </p:cNvSpPr>
            <p:nvPr/>
          </p:nvSpPr>
          <p:spPr bwMode="auto">
            <a:xfrm>
              <a:off x="3984" y="1349"/>
              <a:ext cx="1281"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ctr" fontAlgn="base">
                <a:lnSpc>
                  <a:spcPct val="120000"/>
                </a:lnSpc>
                <a:spcBef>
                  <a:spcPct val="0"/>
                </a:spcBef>
                <a:spcAft>
                  <a:spcPct val="0"/>
                </a:spcAft>
                <a:buClrTx/>
                <a:buNone/>
                <a:defRPr/>
              </a:pPr>
              <a:r>
                <a:rPr lang="zh-CN" altLang="en-US" sz="1200" b="1" kern="0" dirty="0">
                  <a:solidFill>
                    <a:srgbClr val="000000"/>
                  </a:solidFill>
                  <a:latin typeface="微软雅黑" panose="020B0503020204020204" pitchFamily="34" charset="-122"/>
                  <a:ea typeface="微软雅黑" panose="020B0503020204020204" pitchFamily="34" charset="-122"/>
                </a:rPr>
                <a:t>至北京北路</a:t>
              </a:r>
              <a:r>
                <a:rPr lang="en-US" altLang="zh-CN" sz="1200" b="1" kern="0" dirty="0">
                  <a:solidFill>
                    <a:srgbClr val="000000"/>
                  </a:solidFill>
                  <a:latin typeface="微软雅黑" panose="020B0503020204020204" pitchFamily="34" charset="-122"/>
                  <a:ea typeface="微软雅黑" panose="020B0503020204020204" pitchFamily="34" charset="-122"/>
                </a:rPr>
                <a:t>100</a:t>
              </a:r>
              <a:r>
                <a:rPr lang="zh-CN" altLang="en-US" sz="1200" b="1" kern="0" dirty="0">
                  <a:solidFill>
                    <a:srgbClr val="000000"/>
                  </a:solidFill>
                  <a:latin typeface="微软雅黑" panose="020B0503020204020204" pitchFamily="34" charset="-122"/>
                  <a:ea typeface="微软雅黑" panose="020B0503020204020204" pitchFamily="34" charset="-122"/>
                </a:rPr>
                <a:t>号清江浦区政务服务中心二楼</a:t>
              </a:r>
              <a:r>
                <a:rPr lang="en-US" altLang="zh-CN" sz="1200" b="1" kern="0" dirty="0">
                  <a:solidFill>
                    <a:srgbClr val="000000"/>
                  </a:solidFill>
                  <a:latin typeface="微软雅黑" panose="020B0503020204020204" pitchFamily="34" charset="-122"/>
                  <a:ea typeface="微软雅黑" panose="020B0503020204020204" pitchFamily="34" charset="-122"/>
                </a:rPr>
                <a:t>15</a:t>
              </a:r>
              <a:r>
                <a:rPr lang="zh-CN" altLang="en-US" sz="1200" b="1" kern="0" dirty="0">
                  <a:solidFill>
                    <a:srgbClr val="000000"/>
                  </a:solidFill>
                  <a:latin typeface="微软雅黑" panose="020B0503020204020204" pitchFamily="34" charset="-122"/>
                  <a:ea typeface="微软雅黑" panose="020B0503020204020204" pitchFamily="34" charset="-122"/>
                </a:rPr>
                <a:t>、</a:t>
              </a:r>
              <a:r>
                <a:rPr lang="en-US" altLang="zh-CN" sz="1200" b="1" kern="0" dirty="0">
                  <a:solidFill>
                    <a:srgbClr val="000000"/>
                  </a:solidFill>
                  <a:latin typeface="微软雅黑" panose="020B0503020204020204" pitchFamily="34" charset="-122"/>
                  <a:ea typeface="微软雅黑" panose="020B0503020204020204" pitchFamily="34" charset="-122"/>
                </a:rPr>
                <a:t>16</a:t>
              </a:r>
              <a:r>
                <a:rPr lang="zh-CN" altLang="en-US" sz="1200" b="1" kern="0" dirty="0">
                  <a:solidFill>
                    <a:srgbClr val="000000"/>
                  </a:solidFill>
                  <a:latin typeface="微软雅黑" panose="020B0503020204020204" pitchFamily="34" charset="-122"/>
                  <a:ea typeface="微软雅黑" panose="020B0503020204020204" pitchFamily="34" charset="-122"/>
                </a:rPr>
                <a:t>、</a:t>
              </a:r>
              <a:r>
                <a:rPr lang="en-US" altLang="zh-CN" sz="1200" b="1" kern="0" dirty="0">
                  <a:solidFill>
                    <a:srgbClr val="000000"/>
                  </a:solidFill>
                  <a:latin typeface="微软雅黑" panose="020B0503020204020204" pitchFamily="34" charset="-122"/>
                  <a:ea typeface="微软雅黑" panose="020B0503020204020204" pitchFamily="34" charset="-122"/>
                </a:rPr>
                <a:t>17</a:t>
              </a:r>
              <a:r>
                <a:rPr lang="zh-CN" altLang="en-US" sz="1200" b="1" kern="0" dirty="0">
                  <a:solidFill>
                    <a:srgbClr val="000000"/>
                  </a:solidFill>
                  <a:latin typeface="微软雅黑" panose="020B0503020204020204" pitchFamily="34" charset="-122"/>
                  <a:ea typeface="微软雅黑" panose="020B0503020204020204" pitchFamily="34" charset="-122"/>
                </a:rPr>
                <a:t>、</a:t>
              </a:r>
              <a:r>
                <a:rPr lang="en-US" altLang="zh-CN" sz="1200" b="1" kern="0" dirty="0">
                  <a:solidFill>
                    <a:srgbClr val="000000"/>
                  </a:solidFill>
                  <a:latin typeface="微软雅黑" panose="020B0503020204020204" pitchFamily="34" charset="-122"/>
                  <a:ea typeface="微软雅黑" panose="020B0503020204020204" pitchFamily="34" charset="-122"/>
                </a:rPr>
                <a:t>18</a:t>
              </a:r>
              <a:r>
                <a:rPr lang="zh-CN" altLang="en-US" sz="1200" b="1" kern="0" dirty="0">
                  <a:solidFill>
                    <a:srgbClr val="000000"/>
                  </a:solidFill>
                  <a:latin typeface="微软雅黑" panose="020B0503020204020204" pitchFamily="34" charset="-122"/>
                  <a:ea typeface="微软雅黑" panose="020B0503020204020204" pitchFamily="34" charset="-122"/>
                </a:rPr>
                <a:t>号窗口按规定报销</a:t>
              </a:r>
            </a:p>
          </p:txBody>
        </p:sp>
        <p:sp>
          <p:nvSpPr>
            <p:cNvPr id="42" name="Rectangle 12"/>
            <p:cNvSpPr>
              <a:spLocks noChangeArrowheads="1"/>
            </p:cNvSpPr>
            <p:nvPr/>
          </p:nvSpPr>
          <p:spPr bwMode="auto">
            <a:xfrm>
              <a:off x="528" y="3360"/>
              <a:ext cx="720"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20000"/>
                </a:lnSpc>
                <a:spcBef>
                  <a:spcPct val="0"/>
                </a:spcBef>
                <a:spcAft>
                  <a:spcPct val="0"/>
                </a:spcAft>
                <a:buClrTx/>
                <a:buSzTx/>
                <a:buFontTx/>
                <a:buNone/>
                <a:tabLst/>
                <a:defRPr/>
              </a:pPr>
              <a:r>
                <a:rPr kumimoji="0" lang="zh-CN" altLang="en-US" sz="1200" b="1" i="0" u="none" strike="noStrike" kern="0" cap="none" spc="0" normalizeH="0" baseline="0" noProof="0">
                  <a:ln>
                    <a:noFill/>
                  </a:ln>
                  <a:solidFill>
                    <a:srgbClr val="000000"/>
                  </a:solidFill>
                  <a:effectLst/>
                  <a:uLnTx/>
                  <a:uFillTx/>
                  <a:latin typeface="微软雅黑" panose="020B0503020204020204" pitchFamily="34" charset="-122"/>
                  <a:ea typeface="微软雅黑" panose="020B0503020204020204" pitchFamily="34" charset="-122"/>
                </a:rPr>
                <a:t>现金支付所有费用</a:t>
              </a:r>
            </a:p>
          </p:txBody>
        </p:sp>
        <p:sp>
          <p:nvSpPr>
            <p:cNvPr id="43" name="AutoShape 15"/>
            <p:cNvSpPr>
              <a:spLocks noChangeArrowheads="1"/>
            </p:cNvSpPr>
            <p:nvPr/>
          </p:nvSpPr>
          <p:spPr bwMode="auto">
            <a:xfrm>
              <a:off x="96" y="2400"/>
              <a:ext cx="768" cy="582"/>
            </a:xfrm>
            <a:prstGeom prst="homePlate">
              <a:avLst>
                <a:gd name="adj" fmla="val 33678"/>
              </a:avLst>
            </a:prstGeom>
            <a:gradFill rotWithShape="1">
              <a:gsLst>
                <a:gs pos="0">
                  <a:srgbClr val="336699"/>
                </a:gs>
                <a:gs pos="100000">
                  <a:srgbClr val="5093DC"/>
                </a:gs>
              </a:gsLst>
              <a:lin ang="2700000" scaled="1"/>
            </a:gra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44" name="AutoShape 16"/>
            <p:cNvSpPr>
              <a:spLocks noChangeArrowheads="1"/>
            </p:cNvSpPr>
            <p:nvPr/>
          </p:nvSpPr>
          <p:spPr bwMode="auto">
            <a:xfrm>
              <a:off x="864" y="2400"/>
              <a:ext cx="912" cy="582"/>
            </a:xfrm>
            <a:prstGeom prst="chevron">
              <a:avLst>
                <a:gd name="adj" fmla="val 33678"/>
              </a:avLst>
            </a:prstGeom>
            <a:gradFill rotWithShape="1">
              <a:gsLst>
                <a:gs pos="0">
                  <a:srgbClr val="DDDDDD"/>
                </a:gs>
                <a:gs pos="100000">
                  <a:srgbClr val="B2B2B2"/>
                </a:gs>
              </a:gsLst>
              <a:lin ang="2700000" scaled="1"/>
            </a:gra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45" name="AutoShape 17"/>
            <p:cNvSpPr>
              <a:spLocks noChangeArrowheads="1"/>
            </p:cNvSpPr>
            <p:nvPr/>
          </p:nvSpPr>
          <p:spPr bwMode="auto">
            <a:xfrm>
              <a:off x="1776" y="2400"/>
              <a:ext cx="864" cy="582"/>
            </a:xfrm>
            <a:prstGeom prst="chevron">
              <a:avLst>
                <a:gd name="adj" fmla="val 33678"/>
              </a:avLst>
            </a:prstGeom>
            <a:gradFill rotWithShape="1">
              <a:gsLst>
                <a:gs pos="0">
                  <a:srgbClr val="336699"/>
                </a:gs>
                <a:gs pos="100000">
                  <a:srgbClr val="5093DC"/>
                </a:gs>
              </a:gsLst>
              <a:lin ang="2700000" scaled="1"/>
            </a:gra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46" name="AutoShape 18"/>
            <p:cNvSpPr>
              <a:spLocks noChangeArrowheads="1"/>
            </p:cNvSpPr>
            <p:nvPr/>
          </p:nvSpPr>
          <p:spPr bwMode="auto">
            <a:xfrm>
              <a:off x="2688" y="2400"/>
              <a:ext cx="864" cy="582"/>
            </a:xfrm>
            <a:prstGeom prst="chevron">
              <a:avLst>
                <a:gd name="adj" fmla="val 33678"/>
              </a:avLst>
            </a:prstGeom>
            <a:gradFill rotWithShape="1">
              <a:gsLst>
                <a:gs pos="0">
                  <a:srgbClr val="DDDDDD"/>
                </a:gs>
                <a:gs pos="100000">
                  <a:srgbClr val="B2B2B2"/>
                </a:gs>
              </a:gsLst>
              <a:lin ang="2700000" scaled="1"/>
            </a:gra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47" name="AutoShape 19"/>
            <p:cNvSpPr>
              <a:spLocks noChangeArrowheads="1"/>
            </p:cNvSpPr>
            <p:nvPr/>
          </p:nvSpPr>
          <p:spPr bwMode="auto">
            <a:xfrm>
              <a:off x="3552" y="2400"/>
              <a:ext cx="816" cy="582"/>
            </a:xfrm>
            <a:prstGeom prst="chevron">
              <a:avLst>
                <a:gd name="adj" fmla="val 33678"/>
              </a:avLst>
            </a:prstGeom>
            <a:gradFill rotWithShape="1">
              <a:gsLst>
                <a:gs pos="0">
                  <a:srgbClr val="336699"/>
                </a:gs>
                <a:gs pos="100000">
                  <a:srgbClr val="5093DC"/>
                </a:gs>
              </a:gsLst>
              <a:lin ang="2700000" scaled="1"/>
            </a:gra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48" name="WordArt 20"/>
            <p:cNvSpPr>
              <a:spLocks noChangeArrowheads="1" noChangeShapeType="1"/>
            </p:cNvSpPr>
            <p:nvPr/>
          </p:nvSpPr>
          <p:spPr bwMode="auto">
            <a:xfrm>
              <a:off x="384" y="2544"/>
              <a:ext cx="192" cy="260"/>
            </a:xfrm>
            <a:prstGeom prst="rect">
              <a:avLst/>
            </a:prstGeom>
          </p:spPr>
          <p:txBody>
            <a:bodyPr wrap="none" fromWordArt="1">
              <a:prstTxWarp prst="textPlain">
                <a:avLst>
                  <a:gd name="adj" fmla="val 50000"/>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10" cap="none" spc="0" normalizeH="0" baseline="0" noProof="0">
                  <a:ln w="9525">
                    <a:solidFill>
                      <a:srgbClr val="FFFFFF"/>
                    </a:solidFill>
                    <a:round/>
                    <a:headEnd/>
                    <a:tailEnd/>
                  </a:ln>
                  <a:solidFill>
                    <a:srgbClr val="FFFFFF"/>
                  </a:solidFill>
                  <a:effectLst/>
                  <a:uLnTx/>
                  <a:uFillTx/>
                  <a:latin typeface="微软雅黑" panose="020B0503020204020204" pitchFamily="34" charset="-122"/>
                  <a:ea typeface="微软雅黑" panose="020B0503020204020204" pitchFamily="34" charset="-122"/>
                </a:rPr>
                <a:t>1</a:t>
              </a:r>
              <a:endParaRPr kumimoji="0" lang="zh-CN" altLang="en-US" sz="2400" b="0" i="0" u="none" strike="noStrike" kern="10" cap="none" spc="0" normalizeH="0" baseline="0" noProof="0">
                <a:ln w="9525">
                  <a:solidFill>
                    <a:srgbClr val="FFFFFF"/>
                  </a:solidFill>
                  <a:round/>
                  <a:headEnd/>
                  <a:tailEnd/>
                </a:ln>
                <a:solidFill>
                  <a:srgbClr val="FFFFFF"/>
                </a:solidFill>
                <a:effectLst/>
                <a:uLnTx/>
                <a:uFillTx/>
                <a:latin typeface="微软雅黑" panose="020B0503020204020204" pitchFamily="34" charset="-122"/>
                <a:ea typeface="微软雅黑" panose="020B0503020204020204" pitchFamily="34" charset="-122"/>
              </a:endParaRPr>
            </a:p>
          </p:txBody>
        </p:sp>
        <p:sp>
          <p:nvSpPr>
            <p:cNvPr id="49" name="WordArt 21"/>
            <p:cNvSpPr>
              <a:spLocks noChangeArrowheads="1" noChangeShapeType="1"/>
            </p:cNvSpPr>
            <p:nvPr/>
          </p:nvSpPr>
          <p:spPr bwMode="auto">
            <a:xfrm>
              <a:off x="1200" y="2544"/>
              <a:ext cx="236" cy="26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10" cap="none" spc="0" normalizeH="0" baseline="0" noProof="0">
                  <a:ln>
                    <a:noFill/>
                  </a:ln>
                  <a:solidFill>
                    <a:srgbClr val="124B98"/>
                  </a:solidFill>
                  <a:effectLst/>
                  <a:uLnTx/>
                  <a:uFillTx/>
                  <a:latin typeface="微软雅黑" panose="020B0503020204020204" pitchFamily="34" charset="-122"/>
                  <a:ea typeface="微软雅黑" panose="020B0503020204020204" pitchFamily="34" charset="-122"/>
                </a:rPr>
                <a:t>2</a:t>
              </a:r>
              <a:endParaRPr kumimoji="0" lang="zh-CN" altLang="en-US" sz="2400" b="0" i="0" u="none" strike="noStrike" kern="10" cap="none" spc="0" normalizeH="0" baseline="0" noProof="0">
                <a:ln>
                  <a:noFill/>
                </a:ln>
                <a:solidFill>
                  <a:srgbClr val="124B98"/>
                </a:solidFill>
                <a:effectLst/>
                <a:uLnTx/>
                <a:uFillTx/>
                <a:latin typeface="微软雅黑" panose="020B0503020204020204" pitchFamily="34" charset="-122"/>
                <a:ea typeface="微软雅黑" panose="020B0503020204020204" pitchFamily="34" charset="-122"/>
              </a:endParaRPr>
            </a:p>
          </p:txBody>
        </p:sp>
        <p:sp>
          <p:nvSpPr>
            <p:cNvPr id="50" name="WordArt 22"/>
            <p:cNvSpPr>
              <a:spLocks noChangeArrowheads="1" noChangeShapeType="1"/>
            </p:cNvSpPr>
            <p:nvPr/>
          </p:nvSpPr>
          <p:spPr bwMode="auto">
            <a:xfrm>
              <a:off x="2064" y="2544"/>
              <a:ext cx="288" cy="260"/>
            </a:xfrm>
            <a:prstGeom prst="rect">
              <a:avLst/>
            </a:prstGeom>
          </p:spPr>
          <p:txBody>
            <a:bodyPr wrap="none" fromWordArt="1">
              <a:prstTxWarp prst="textPlain">
                <a:avLst>
                  <a:gd name="adj" fmla="val 50000"/>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10" cap="none" spc="0" normalizeH="0" baseline="0" noProof="0">
                  <a:ln w="9525">
                    <a:solidFill>
                      <a:srgbClr val="FFFFFF"/>
                    </a:solidFill>
                    <a:round/>
                    <a:headEnd/>
                    <a:tailEnd/>
                  </a:ln>
                  <a:solidFill>
                    <a:srgbClr val="FFFFFF"/>
                  </a:solidFill>
                  <a:effectLst/>
                  <a:uLnTx/>
                  <a:uFillTx/>
                  <a:latin typeface="微软雅黑" panose="020B0503020204020204" pitchFamily="34" charset="-122"/>
                  <a:ea typeface="微软雅黑" panose="020B0503020204020204" pitchFamily="34" charset="-122"/>
                </a:rPr>
                <a:t>3</a:t>
              </a:r>
              <a:endParaRPr kumimoji="0" lang="zh-CN" altLang="en-US" sz="2400" b="0" i="0" u="none" strike="noStrike" kern="10" cap="none" spc="0" normalizeH="0" baseline="0" noProof="0">
                <a:ln w="9525">
                  <a:solidFill>
                    <a:srgbClr val="FFFFFF"/>
                  </a:solidFill>
                  <a:round/>
                  <a:headEnd/>
                  <a:tailEnd/>
                </a:ln>
                <a:solidFill>
                  <a:srgbClr val="FFFFFF"/>
                </a:solidFill>
                <a:effectLst/>
                <a:uLnTx/>
                <a:uFillTx/>
                <a:latin typeface="微软雅黑" panose="020B0503020204020204" pitchFamily="34" charset="-122"/>
                <a:ea typeface="微软雅黑" panose="020B0503020204020204" pitchFamily="34" charset="-122"/>
              </a:endParaRPr>
            </a:p>
          </p:txBody>
        </p:sp>
        <p:sp>
          <p:nvSpPr>
            <p:cNvPr id="51" name="WordArt 23"/>
            <p:cNvSpPr>
              <a:spLocks noChangeArrowheads="1" noChangeShapeType="1"/>
            </p:cNvSpPr>
            <p:nvPr/>
          </p:nvSpPr>
          <p:spPr bwMode="auto">
            <a:xfrm>
              <a:off x="3840" y="2592"/>
              <a:ext cx="240" cy="26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1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rPr>
                <a:t>5</a:t>
              </a:r>
              <a:endParaRPr kumimoji="0" lang="zh-CN" altLang="en-US" sz="2400" b="0" i="0" u="none" strike="noStrike" kern="10" cap="none" spc="0" normalizeH="0" baseline="0" noProof="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52" name="WordArt 23"/>
            <p:cNvSpPr>
              <a:spLocks noChangeArrowheads="1" noChangeShapeType="1"/>
            </p:cNvSpPr>
            <p:nvPr/>
          </p:nvSpPr>
          <p:spPr bwMode="auto">
            <a:xfrm>
              <a:off x="3024" y="2544"/>
              <a:ext cx="240" cy="26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10" cap="none" spc="0" normalizeH="0" baseline="0" noProof="0">
                  <a:ln>
                    <a:noFill/>
                  </a:ln>
                  <a:solidFill>
                    <a:srgbClr val="124B98"/>
                  </a:solidFill>
                  <a:effectLst/>
                  <a:uLnTx/>
                  <a:uFillTx/>
                  <a:latin typeface="微软雅黑" panose="020B0503020204020204" pitchFamily="34" charset="-122"/>
                  <a:ea typeface="微软雅黑" panose="020B0503020204020204" pitchFamily="34" charset="-122"/>
                </a:rPr>
                <a:t>4</a:t>
              </a:r>
              <a:endParaRPr kumimoji="0" lang="zh-CN" altLang="en-US" sz="2400" b="0" i="0" u="none" strike="noStrike" kern="10" cap="none" spc="0" normalizeH="0" baseline="0" noProof="0">
                <a:ln>
                  <a:noFill/>
                </a:ln>
                <a:solidFill>
                  <a:srgbClr val="124B98"/>
                </a:solidFill>
                <a:effectLst/>
                <a:uLnTx/>
                <a:uFillTx/>
                <a:latin typeface="微软雅黑" panose="020B0503020204020204" pitchFamily="34" charset="-122"/>
                <a:ea typeface="微软雅黑" panose="020B0503020204020204" pitchFamily="34" charset="-122"/>
              </a:endParaRPr>
            </a:p>
          </p:txBody>
        </p:sp>
        <p:sp>
          <p:nvSpPr>
            <p:cNvPr id="53" name="Rectangle 4"/>
            <p:cNvSpPr>
              <a:spLocks noChangeArrowheads="1"/>
            </p:cNvSpPr>
            <p:nvPr/>
          </p:nvSpPr>
          <p:spPr bwMode="auto">
            <a:xfrm rot="10800000">
              <a:off x="1632" y="3328"/>
              <a:ext cx="1440" cy="629"/>
            </a:xfrm>
            <a:prstGeom prst="rect">
              <a:avLst/>
            </a:prstGeom>
            <a:gradFill rotWithShape="1">
              <a:gsLst>
                <a:gs pos="0">
                  <a:srgbClr val="808080">
                    <a:alpha val="39998"/>
                  </a:srgbClr>
                </a:gs>
                <a:gs pos="100000">
                  <a:srgbClr val="FFFFFF"/>
                </a:gs>
              </a:gsLst>
              <a:lin ang="0" scaled="1"/>
            </a:gradFill>
            <a:ln w="9525">
              <a:noFill/>
              <a:miter lim="800000"/>
              <a:headEnd/>
              <a:tailEnd/>
            </a:ln>
          </p:spPr>
          <p:txBody>
            <a:bodyPr rot="10800000"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54" name="Line 8"/>
            <p:cNvSpPr>
              <a:spLocks noChangeShapeType="1"/>
            </p:cNvSpPr>
            <p:nvPr/>
          </p:nvSpPr>
          <p:spPr bwMode="auto">
            <a:xfrm flipV="1">
              <a:off x="3984" y="1342"/>
              <a:ext cx="0" cy="1089"/>
            </a:xfrm>
            <a:prstGeom prst="line">
              <a:avLst/>
            </a:prstGeom>
            <a:noFill/>
            <a:ln w="19050">
              <a:solidFill>
                <a:srgbClr val="00458A"/>
              </a:solidFill>
              <a:round/>
              <a:headEnd type="oval" w="med" len="med"/>
              <a:tailEnd type="oval" w="med" len="med"/>
            </a:ln>
            <a:effectLs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55" name="Rectangle 12"/>
            <p:cNvSpPr>
              <a:spLocks noChangeArrowheads="1"/>
            </p:cNvSpPr>
            <p:nvPr/>
          </p:nvSpPr>
          <p:spPr bwMode="auto">
            <a:xfrm>
              <a:off x="1656" y="3338"/>
              <a:ext cx="1392" cy="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ctr" fontAlgn="base">
                <a:lnSpc>
                  <a:spcPct val="120000"/>
                </a:lnSpc>
                <a:spcBef>
                  <a:spcPct val="0"/>
                </a:spcBef>
                <a:spcAft>
                  <a:spcPct val="0"/>
                </a:spcAft>
                <a:buClrTx/>
                <a:buNone/>
                <a:defRPr/>
              </a:pPr>
              <a:r>
                <a:rPr lang="zh-CN" altLang="en-US" sz="1200" b="1" kern="0" dirty="0">
                  <a:solidFill>
                    <a:srgbClr val="000000"/>
                  </a:solidFill>
                  <a:latin typeface="微软雅黑" panose="020B0503020204020204" pitchFamily="34" charset="-122"/>
                  <a:ea typeface="微软雅黑" panose="020B0503020204020204" pitchFamily="34" charset="-122"/>
                </a:rPr>
                <a:t>凭住院病历、出院小结、费用清单至校卫生科诊断室开具同意转诊证明，</a:t>
              </a:r>
              <a:endParaRPr kumimoji="0" lang="zh-CN" altLang="en-US" sz="12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56" name="Rectangle 10"/>
            <p:cNvSpPr>
              <a:spLocks noChangeArrowheads="1"/>
            </p:cNvSpPr>
            <p:nvPr/>
          </p:nvSpPr>
          <p:spPr bwMode="auto">
            <a:xfrm>
              <a:off x="2145" y="1344"/>
              <a:ext cx="1543" cy="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ctr" fontAlgn="base">
                <a:lnSpc>
                  <a:spcPct val="120000"/>
                </a:lnSpc>
                <a:spcBef>
                  <a:spcPct val="0"/>
                </a:spcBef>
                <a:spcAft>
                  <a:spcPct val="0"/>
                </a:spcAft>
                <a:buClrTx/>
                <a:buNone/>
                <a:defRPr/>
              </a:pPr>
              <a:r>
                <a:rPr lang="zh-CN" altLang="en-US" sz="1200" b="1" kern="0" dirty="0">
                  <a:solidFill>
                    <a:srgbClr val="000000"/>
                  </a:solidFill>
                  <a:latin typeface="微软雅黑" panose="020B0503020204020204" pitchFamily="34" charset="-122"/>
                  <a:ea typeface="微软雅黑" panose="020B0503020204020204" pitchFamily="34" charset="-122"/>
                </a:rPr>
                <a:t>门诊：凭门诊病历至校卫生科诊断室开具同意转诊证明并于规定报销日按规定报销</a:t>
              </a:r>
              <a:endParaRPr kumimoji="0" lang="zh-CN" altLang="en-US" sz="12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57" name="Line 6"/>
            <p:cNvSpPr>
              <a:spLocks noChangeShapeType="1"/>
            </p:cNvSpPr>
            <p:nvPr/>
          </p:nvSpPr>
          <p:spPr bwMode="auto">
            <a:xfrm flipV="1">
              <a:off x="2145" y="1296"/>
              <a:ext cx="0" cy="1089"/>
            </a:xfrm>
            <a:prstGeom prst="line">
              <a:avLst/>
            </a:prstGeom>
            <a:noFill/>
            <a:ln w="19050">
              <a:solidFill>
                <a:srgbClr val="00458A"/>
              </a:solidFill>
              <a:round/>
              <a:headEnd type="oval" w="med" len="med"/>
              <a:tailEnd type="oval" w="med" len="med"/>
            </a:ln>
            <a:effectLs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58" name="Line 6"/>
            <p:cNvSpPr>
              <a:spLocks noChangeShapeType="1"/>
            </p:cNvSpPr>
            <p:nvPr/>
          </p:nvSpPr>
          <p:spPr bwMode="auto">
            <a:xfrm flipV="1">
              <a:off x="189" y="1344"/>
              <a:ext cx="0" cy="1089"/>
            </a:xfrm>
            <a:prstGeom prst="line">
              <a:avLst/>
            </a:prstGeom>
            <a:noFill/>
            <a:ln w="19050">
              <a:solidFill>
                <a:srgbClr val="00458A"/>
              </a:solidFill>
              <a:round/>
              <a:headEnd type="oval" w="med" len="med"/>
              <a:tailEnd type="oval" w="med" len="med"/>
            </a:ln>
            <a:effectLs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59" name="AutoShape 18"/>
            <p:cNvSpPr>
              <a:spLocks noChangeArrowheads="1"/>
            </p:cNvSpPr>
            <p:nvPr/>
          </p:nvSpPr>
          <p:spPr bwMode="auto">
            <a:xfrm>
              <a:off x="4368" y="2400"/>
              <a:ext cx="864" cy="582"/>
            </a:xfrm>
            <a:prstGeom prst="chevron">
              <a:avLst>
                <a:gd name="adj" fmla="val 33678"/>
              </a:avLst>
            </a:prstGeom>
            <a:gradFill rotWithShape="1">
              <a:gsLst>
                <a:gs pos="0">
                  <a:srgbClr val="DDDDDD"/>
                </a:gs>
                <a:gs pos="100000">
                  <a:srgbClr val="B2B2B2"/>
                </a:gs>
              </a:gsLst>
              <a:lin ang="2700000" scaled="1"/>
            </a:gradFill>
            <a:ln>
              <a:noFill/>
            </a:ln>
            <a:effectLs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60" name="WordArt 23"/>
            <p:cNvSpPr>
              <a:spLocks noChangeArrowheads="1" noChangeShapeType="1"/>
            </p:cNvSpPr>
            <p:nvPr/>
          </p:nvSpPr>
          <p:spPr bwMode="auto">
            <a:xfrm>
              <a:off x="4704" y="2544"/>
              <a:ext cx="240" cy="26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10" cap="none" spc="0" normalizeH="0" baseline="0" noProof="0">
                  <a:ln>
                    <a:noFill/>
                  </a:ln>
                  <a:solidFill>
                    <a:srgbClr val="124B98"/>
                  </a:solidFill>
                  <a:effectLst/>
                  <a:uLnTx/>
                  <a:uFillTx/>
                  <a:latin typeface="微软雅黑" panose="020B0503020204020204" pitchFamily="34" charset="-122"/>
                  <a:ea typeface="微软雅黑" panose="020B0503020204020204" pitchFamily="34" charset="-122"/>
                </a:rPr>
                <a:t>6</a:t>
              </a:r>
              <a:endParaRPr kumimoji="0" lang="zh-CN" altLang="en-US" sz="2400" b="0" i="0" u="none" strike="noStrike" kern="10" cap="none" spc="0" normalizeH="0" baseline="0" noProof="0">
                <a:ln>
                  <a:noFill/>
                </a:ln>
                <a:solidFill>
                  <a:srgbClr val="124B98"/>
                </a:solidFill>
                <a:effectLst/>
                <a:uLnTx/>
                <a:uFillTx/>
                <a:latin typeface="微软雅黑" panose="020B0503020204020204" pitchFamily="34" charset="-122"/>
                <a:ea typeface="微软雅黑" panose="020B0503020204020204" pitchFamily="34" charset="-122"/>
              </a:endParaRPr>
            </a:p>
          </p:txBody>
        </p:sp>
        <p:sp>
          <p:nvSpPr>
            <p:cNvPr id="61" name="Line 7"/>
            <p:cNvSpPr>
              <a:spLocks noChangeShapeType="1"/>
            </p:cNvSpPr>
            <p:nvPr/>
          </p:nvSpPr>
          <p:spPr bwMode="auto">
            <a:xfrm flipV="1">
              <a:off x="4800" y="2971"/>
              <a:ext cx="0" cy="1089"/>
            </a:xfrm>
            <a:prstGeom prst="line">
              <a:avLst/>
            </a:prstGeom>
            <a:noFill/>
            <a:ln w="19050">
              <a:solidFill>
                <a:srgbClr val="00458A"/>
              </a:solidFill>
              <a:round/>
              <a:headEnd type="oval" w="med" len="med"/>
              <a:tailEnd type="oval" w="med" len="med"/>
            </a:ln>
            <a:effectLs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62" name="Rectangle 4"/>
            <p:cNvSpPr>
              <a:spLocks noChangeArrowheads="1"/>
            </p:cNvSpPr>
            <p:nvPr/>
          </p:nvSpPr>
          <p:spPr bwMode="auto">
            <a:xfrm rot="10800000">
              <a:off x="3264" y="3340"/>
              <a:ext cx="1536" cy="519"/>
            </a:xfrm>
            <a:prstGeom prst="rect">
              <a:avLst/>
            </a:prstGeom>
            <a:gradFill rotWithShape="1">
              <a:gsLst>
                <a:gs pos="0">
                  <a:srgbClr val="808080">
                    <a:alpha val="39998"/>
                  </a:srgbClr>
                </a:gs>
                <a:gs pos="100000">
                  <a:srgbClr val="FFFFFF"/>
                </a:gs>
              </a:gsLst>
              <a:lin ang="0" scaled="1"/>
            </a:gradFill>
            <a:ln w="9525">
              <a:noFill/>
              <a:miter lim="800000"/>
              <a:headEnd/>
              <a:tailEnd/>
            </a:ln>
          </p:spPr>
          <p:txBody>
            <a:bodyPr rot="10800000"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sp>
          <p:nvSpPr>
            <p:cNvPr id="63" name="Rectangle 12"/>
            <p:cNvSpPr>
              <a:spLocks noChangeArrowheads="1"/>
            </p:cNvSpPr>
            <p:nvPr/>
          </p:nvSpPr>
          <p:spPr bwMode="auto">
            <a:xfrm>
              <a:off x="3326" y="3247"/>
              <a:ext cx="1450" cy="7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ctr" fontAlgn="base">
                <a:lnSpc>
                  <a:spcPct val="120000"/>
                </a:lnSpc>
                <a:spcBef>
                  <a:spcPct val="0"/>
                </a:spcBef>
                <a:spcAft>
                  <a:spcPct val="0"/>
                </a:spcAft>
                <a:buClrTx/>
                <a:buNone/>
                <a:defRPr/>
              </a:pPr>
              <a:r>
                <a:rPr lang="zh-CN" altLang="en-US" sz="1200" b="1" kern="0" dirty="0">
                  <a:solidFill>
                    <a:srgbClr val="000000"/>
                  </a:solidFill>
                  <a:latin typeface="微软雅黑" panose="020B0503020204020204" pitchFamily="34" charset="-122"/>
                  <a:ea typeface="微软雅黑" panose="020B0503020204020204" pitchFamily="34" charset="-122"/>
                </a:rPr>
                <a:t>凭医保中心费用结算单（需盖章）回学校卫生科按规定二次报销</a:t>
              </a:r>
              <a:endParaRPr kumimoji="0" lang="zh-CN" altLang="en-US" sz="1200" b="1" i="0" u="none" strike="noStrike" kern="0" cap="none" spc="0" normalizeH="0" baseline="0" noProof="0" dirty="0">
                <a:ln>
                  <a:noFill/>
                </a:ln>
                <a:solidFill>
                  <a:srgbClr val="000000"/>
                </a:solidFill>
                <a:effectLst/>
                <a:uLnTx/>
                <a:uFillTx/>
                <a:latin typeface="微软雅黑" panose="020B0503020204020204" pitchFamily="34" charset="-122"/>
                <a:ea typeface="微软雅黑" panose="020B0503020204020204" pitchFamily="34" charset="-122"/>
              </a:endParaRPr>
            </a:p>
          </p:txBody>
        </p:sp>
        <p:sp>
          <p:nvSpPr>
            <p:cNvPr id="64" name="Line 7"/>
            <p:cNvSpPr>
              <a:spLocks noChangeShapeType="1"/>
            </p:cNvSpPr>
            <p:nvPr/>
          </p:nvSpPr>
          <p:spPr bwMode="auto">
            <a:xfrm flipV="1">
              <a:off x="3072" y="2976"/>
              <a:ext cx="0" cy="1089"/>
            </a:xfrm>
            <a:prstGeom prst="line">
              <a:avLst/>
            </a:prstGeom>
            <a:noFill/>
            <a:ln w="19050">
              <a:solidFill>
                <a:srgbClr val="00458A"/>
              </a:solidFill>
              <a:round/>
              <a:headEnd type="oval" w="med" len="med"/>
              <a:tailEnd type="oval" w="med" len="med"/>
            </a:ln>
            <a:effectLst/>
            <a:ex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latin typeface="微软雅黑" panose="020B0503020204020204" pitchFamily="34" charset="-122"/>
                <a:ea typeface="微软雅黑" panose="020B0503020204020204" pitchFamily="34" charset="-122"/>
              </a:endParaRPr>
            </a:p>
          </p:txBody>
        </p:sp>
      </p:grpSp>
      <p:sp>
        <p:nvSpPr>
          <p:cNvPr id="3" name="矩形 2"/>
          <p:cNvSpPr/>
          <p:nvPr/>
        </p:nvSpPr>
        <p:spPr>
          <a:xfrm>
            <a:off x="4222848" y="2017211"/>
            <a:ext cx="4343400" cy="1069210"/>
          </a:xfrm>
          <a:prstGeom prst="rect">
            <a:avLst/>
          </a:prstGeom>
          <a:no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矩形 3"/>
          <p:cNvSpPr/>
          <p:nvPr/>
        </p:nvSpPr>
        <p:spPr>
          <a:xfrm>
            <a:off x="8350312" y="2393836"/>
            <a:ext cx="595035" cy="338554"/>
          </a:xfrm>
          <a:prstGeom prst="rect">
            <a:avLst/>
          </a:prstGeom>
          <a:solidFill>
            <a:schemeClr val="tx2">
              <a:lumMod val="75000"/>
            </a:schemeClr>
          </a:solidFill>
        </p:spPr>
        <p:txBody>
          <a:bodyPr wrap="none">
            <a:spAutoFit/>
          </a:bodyPr>
          <a:lstStyle/>
          <a:p>
            <a:r>
              <a:rPr lang="zh-CN" altLang="en-US" sz="1600" b="1" kern="0" dirty="0">
                <a:solidFill>
                  <a:schemeClr val="bg1"/>
                </a:solidFill>
                <a:latin typeface="微软雅黑" panose="020B0503020204020204" pitchFamily="34" charset="-122"/>
                <a:ea typeface="微软雅黑" panose="020B0503020204020204" pitchFamily="34" charset="-122"/>
              </a:rPr>
              <a:t>住院</a:t>
            </a:r>
            <a:endParaRPr lang="zh-CN" altLang="en-US" sz="1600" dirty="0">
              <a:solidFill>
                <a:schemeClr val="bg1"/>
              </a:solidFill>
            </a:endParaRPr>
          </a:p>
        </p:txBody>
      </p:sp>
      <p:sp>
        <p:nvSpPr>
          <p:cNvPr id="5" name="矩形 4"/>
          <p:cNvSpPr/>
          <p:nvPr/>
        </p:nvSpPr>
        <p:spPr>
          <a:xfrm>
            <a:off x="0" y="4375105"/>
            <a:ext cx="9144000" cy="338554"/>
          </a:xfrm>
          <a:prstGeom prst="rect">
            <a:avLst/>
          </a:prstGeom>
        </p:spPr>
        <p:txBody>
          <a:bodyPr wrap="square">
            <a:spAutoFit/>
          </a:bodyPr>
          <a:lstStyle/>
          <a:p>
            <a:pPr algn="ctr"/>
            <a:r>
              <a:rPr lang="zh-CN" altLang="zh-CN" sz="1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寒暑假期间在淮安市医疗定点医院住院的学生按照</a:t>
            </a:r>
            <a:r>
              <a:rPr lang="en-US" altLang="zh-CN" sz="1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&lt;&lt;</a:t>
            </a:r>
            <a:r>
              <a:rPr lang="zh-CN" altLang="zh-CN" sz="1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在校期间住院流程</a:t>
            </a:r>
            <a:r>
              <a:rPr lang="en-US" altLang="zh-CN" sz="1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&gt;&gt;</a:t>
            </a:r>
            <a:r>
              <a:rPr lang="zh-CN" altLang="zh-CN" sz="1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办理</a:t>
            </a:r>
            <a:endParaRPr lang="zh-CN" altLang="en-US" sz="1600" b="1"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22113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pPr algn="ctr"/>
            <a:r>
              <a:rPr lang="zh-CN" altLang="en-US" dirty="0"/>
              <a:t>第十部分</a:t>
            </a:r>
          </a:p>
        </p:txBody>
      </p:sp>
      <p:sp>
        <p:nvSpPr>
          <p:cNvPr id="3" name="文本占位符 2"/>
          <p:cNvSpPr>
            <a:spLocks noGrp="1"/>
          </p:cNvSpPr>
          <p:nvPr>
            <p:ph type="body" sz="quarter" idx="14"/>
          </p:nvPr>
        </p:nvSpPr>
        <p:spPr/>
        <p:txBody>
          <a:bodyPr/>
          <a:lstStyle/>
          <a:p>
            <a:r>
              <a:rPr lang="zh-CN" altLang="zh-CN" b="1" dirty="0">
                <a:latin typeface="微软雅黑" panose="020B0503020204020204" pitchFamily="34" charset="-122"/>
                <a:ea typeface="微软雅黑" panose="020B0503020204020204" pitchFamily="34" charset="-122"/>
              </a:rPr>
              <a:t>转外省、市住院流程</a:t>
            </a:r>
            <a:endParaRPr lang="zh-CN" altLang="en-US"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074078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十、</a:t>
            </a:r>
            <a:r>
              <a:rPr lang="zh-CN" altLang="zh-CN" dirty="0"/>
              <a:t>转外省、市住院流程</a:t>
            </a:r>
            <a:endParaRPr lang="zh-CN" altLang="en-US" dirty="0"/>
          </a:p>
        </p:txBody>
      </p:sp>
      <p:sp>
        <p:nvSpPr>
          <p:cNvPr id="29" name="Line 3"/>
          <p:cNvSpPr>
            <a:spLocks noChangeShapeType="1"/>
          </p:cNvSpPr>
          <p:nvPr/>
        </p:nvSpPr>
        <p:spPr bwMode="auto">
          <a:xfrm flipH="1">
            <a:off x="1706562" y="1291803"/>
            <a:ext cx="1" cy="3368179"/>
          </a:xfrm>
          <a:prstGeom prst="line">
            <a:avLst/>
          </a:prstGeom>
          <a:noFill/>
          <a:ln w="19050">
            <a:solidFill>
              <a:srgbClr val="808080"/>
            </a:solidFill>
            <a:round/>
            <a:headEnd/>
            <a:tailEnd/>
          </a:ln>
          <a:extLst>
            <a:ext uri="{909E8E84-426E-40DD-AFC4-6F175D3DCCD1}">
              <a14:hiddenFill xmlns:a14="http://schemas.microsoft.com/office/drawing/2010/main">
                <a:noFill/>
              </a14:hiddenFill>
            </a:ext>
          </a:extLst>
        </p:spPr>
        <p:txBody>
          <a:bodyPr/>
          <a:lstStyle/>
          <a:p>
            <a:endParaRPr lang="zh-CN" altLang="en-US"/>
          </a:p>
        </p:txBody>
      </p:sp>
      <p:grpSp>
        <p:nvGrpSpPr>
          <p:cNvPr id="30" name="Group 3"/>
          <p:cNvGrpSpPr>
            <a:grpSpLocks/>
          </p:cNvGrpSpPr>
          <p:nvPr/>
        </p:nvGrpSpPr>
        <p:grpSpPr bwMode="auto">
          <a:xfrm>
            <a:off x="838200" y="915566"/>
            <a:ext cx="1724025" cy="482600"/>
            <a:chOff x="816" y="2304"/>
            <a:chExt cx="1440" cy="448"/>
          </a:xfrm>
        </p:grpSpPr>
        <p:sp>
          <p:nvSpPr>
            <p:cNvPr id="31" name="Freeform 4"/>
            <p:cNvSpPr>
              <a:spLocks/>
            </p:cNvSpPr>
            <p:nvPr/>
          </p:nvSpPr>
          <p:spPr bwMode="gray">
            <a:xfrm>
              <a:off x="901" y="2562"/>
              <a:ext cx="1270" cy="190"/>
            </a:xfrm>
            <a:custGeom>
              <a:avLst/>
              <a:gdLst>
                <a:gd name="T0" fmla="*/ 1633 w 1120"/>
                <a:gd name="T1" fmla="*/ 108 h 252"/>
                <a:gd name="T2" fmla="*/ 1626 w 1120"/>
                <a:gd name="T3" fmla="*/ 107 h 252"/>
                <a:gd name="T4" fmla="*/ 1603 w 1120"/>
                <a:gd name="T5" fmla="*/ 105 h 252"/>
                <a:gd name="T6" fmla="*/ 1566 w 1120"/>
                <a:gd name="T7" fmla="*/ 103 h 252"/>
                <a:gd name="T8" fmla="*/ 1514 w 1120"/>
                <a:gd name="T9" fmla="*/ 100 h 252"/>
                <a:gd name="T10" fmla="*/ 1447 w 1120"/>
                <a:gd name="T11" fmla="*/ 95 h 252"/>
                <a:gd name="T12" fmla="*/ 1369 w 1120"/>
                <a:gd name="T13" fmla="*/ 91 h 252"/>
                <a:gd name="T14" fmla="*/ 1277 w 1120"/>
                <a:gd name="T15" fmla="*/ 87 h 252"/>
                <a:gd name="T16" fmla="*/ 1175 w 1120"/>
                <a:gd name="T17" fmla="*/ 84 h 252"/>
                <a:gd name="T18" fmla="*/ 1065 w 1120"/>
                <a:gd name="T19" fmla="*/ 81 h 252"/>
                <a:gd name="T20" fmla="*/ 942 w 1120"/>
                <a:gd name="T21" fmla="*/ 79 h 252"/>
                <a:gd name="T22" fmla="*/ 810 w 1120"/>
                <a:gd name="T23" fmla="*/ 79 h 252"/>
                <a:gd name="T24" fmla="*/ 679 w 1120"/>
                <a:gd name="T25" fmla="*/ 79 h 252"/>
                <a:gd name="T26" fmla="*/ 559 w 1120"/>
                <a:gd name="T27" fmla="*/ 81 h 252"/>
                <a:gd name="T28" fmla="*/ 449 w 1120"/>
                <a:gd name="T29" fmla="*/ 84 h 252"/>
                <a:gd name="T30" fmla="*/ 347 w 1120"/>
                <a:gd name="T31" fmla="*/ 87 h 252"/>
                <a:gd name="T32" fmla="*/ 260 w 1120"/>
                <a:gd name="T33" fmla="*/ 91 h 252"/>
                <a:gd name="T34" fmla="*/ 184 w 1120"/>
                <a:gd name="T35" fmla="*/ 95 h 252"/>
                <a:gd name="T36" fmla="*/ 119 w 1120"/>
                <a:gd name="T37" fmla="*/ 100 h 252"/>
                <a:gd name="T38" fmla="*/ 67 w 1120"/>
                <a:gd name="T39" fmla="*/ 103 h 252"/>
                <a:gd name="T40" fmla="*/ 29 w 1120"/>
                <a:gd name="T41" fmla="*/ 105 h 252"/>
                <a:gd name="T42" fmla="*/ 9 w 1120"/>
                <a:gd name="T43" fmla="*/ 107 h 252"/>
                <a:gd name="T44" fmla="*/ 0 w 1120"/>
                <a:gd name="T45" fmla="*/ 108 h 252"/>
                <a:gd name="T46" fmla="*/ 0 w 1120"/>
                <a:gd name="T47" fmla="*/ 26 h 252"/>
                <a:gd name="T48" fmla="*/ 816 w 1120"/>
                <a:gd name="T49" fmla="*/ 0 h 252"/>
                <a:gd name="T50" fmla="*/ 1633 w 1120"/>
                <a:gd name="T51" fmla="*/ 26 h 252"/>
                <a:gd name="T52" fmla="*/ 1633 w 1120"/>
                <a:gd name="T53" fmla="*/ 108 h 252"/>
                <a:gd name="T54" fmla="*/ 1633 w 1120"/>
                <a:gd name="T55" fmla="*/ 108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32" name="Rectangle 5"/>
            <p:cNvSpPr>
              <a:spLocks noChangeArrowheads="1"/>
            </p:cNvSpPr>
            <p:nvPr/>
          </p:nvSpPr>
          <p:spPr bwMode="gray">
            <a:xfrm>
              <a:off x="816" y="2304"/>
              <a:ext cx="1440" cy="393"/>
            </a:xfrm>
            <a:prstGeom prst="rect">
              <a:avLst/>
            </a:prstGeom>
            <a:solidFill>
              <a:schemeClr val="accent1">
                <a:lumMod val="75000"/>
              </a:schemeClr>
            </a:solidFill>
            <a:ln w="9525" algn="ctr">
              <a:noFill/>
              <a:miter lim="800000"/>
              <a:headEnd/>
              <a:tailEnd/>
            </a:ln>
          </p:spPr>
          <p:txBody>
            <a:bodyPr wrap="none" anchor="ctr"/>
            <a:lstStyle/>
            <a:p>
              <a:pPr algn="ctr">
                <a:defRPr/>
              </a:pPr>
              <a:r>
                <a:rPr lang="en-US" altLang="zh-CN" b="1">
                  <a:solidFill>
                    <a:schemeClr val="bg1"/>
                  </a:solidFill>
                  <a:effectLst>
                    <a:outerShdw blurRad="38100" dist="38100" dir="2700000" algn="tl">
                      <a:srgbClr val="000000"/>
                    </a:outerShdw>
                  </a:effectLst>
                  <a:latin typeface="Calibri" pitchFamily="34" charset="0"/>
                  <a:ea typeface="宋体" pitchFamily="2" charset="-122"/>
                  <a:cs typeface="Arial" pitchFamily="34" charset="0"/>
                </a:rPr>
                <a:t>1</a:t>
              </a:r>
            </a:p>
          </p:txBody>
        </p:sp>
      </p:grpSp>
      <p:grpSp>
        <p:nvGrpSpPr>
          <p:cNvPr id="33" name="Group 6"/>
          <p:cNvGrpSpPr>
            <a:grpSpLocks/>
          </p:cNvGrpSpPr>
          <p:nvPr/>
        </p:nvGrpSpPr>
        <p:grpSpPr bwMode="auto">
          <a:xfrm>
            <a:off x="838200" y="1707654"/>
            <a:ext cx="1724025" cy="482600"/>
            <a:chOff x="816" y="2304"/>
            <a:chExt cx="1440" cy="448"/>
          </a:xfrm>
        </p:grpSpPr>
        <p:sp>
          <p:nvSpPr>
            <p:cNvPr id="34" name="Freeform 7"/>
            <p:cNvSpPr>
              <a:spLocks/>
            </p:cNvSpPr>
            <p:nvPr/>
          </p:nvSpPr>
          <p:spPr bwMode="gray">
            <a:xfrm>
              <a:off x="901" y="2562"/>
              <a:ext cx="1270" cy="190"/>
            </a:xfrm>
            <a:custGeom>
              <a:avLst/>
              <a:gdLst>
                <a:gd name="T0" fmla="*/ 1633 w 1120"/>
                <a:gd name="T1" fmla="*/ 108 h 252"/>
                <a:gd name="T2" fmla="*/ 1626 w 1120"/>
                <a:gd name="T3" fmla="*/ 107 h 252"/>
                <a:gd name="T4" fmla="*/ 1603 w 1120"/>
                <a:gd name="T5" fmla="*/ 105 h 252"/>
                <a:gd name="T6" fmla="*/ 1566 w 1120"/>
                <a:gd name="T7" fmla="*/ 103 h 252"/>
                <a:gd name="T8" fmla="*/ 1514 w 1120"/>
                <a:gd name="T9" fmla="*/ 100 h 252"/>
                <a:gd name="T10" fmla="*/ 1447 w 1120"/>
                <a:gd name="T11" fmla="*/ 95 h 252"/>
                <a:gd name="T12" fmla="*/ 1369 w 1120"/>
                <a:gd name="T13" fmla="*/ 91 h 252"/>
                <a:gd name="T14" fmla="*/ 1277 w 1120"/>
                <a:gd name="T15" fmla="*/ 87 h 252"/>
                <a:gd name="T16" fmla="*/ 1175 w 1120"/>
                <a:gd name="T17" fmla="*/ 84 h 252"/>
                <a:gd name="T18" fmla="*/ 1065 w 1120"/>
                <a:gd name="T19" fmla="*/ 81 h 252"/>
                <a:gd name="T20" fmla="*/ 942 w 1120"/>
                <a:gd name="T21" fmla="*/ 79 h 252"/>
                <a:gd name="T22" fmla="*/ 810 w 1120"/>
                <a:gd name="T23" fmla="*/ 79 h 252"/>
                <a:gd name="T24" fmla="*/ 679 w 1120"/>
                <a:gd name="T25" fmla="*/ 79 h 252"/>
                <a:gd name="T26" fmla="*/ 559 w 1120"/>
                <a:gd name="T27" fmla="*/ 81 h 252"/>
                <a:gd name="T28" fmla="*/ 449 w 1120"/>
                <a:gd name="T29" fmla="*/ 84 h 252"/>
                <a:gd name="T30" fmla="*/ 347 w 1120"/>
                <a:gd name="T31" fmla="*/ 87 h 252"/>
                <a:gd name="T32" fmla="*/ 260 w 1120"/>
                <a:gd name="T33" fmla="*/ 91 h 252"/>
                <a:gd name="T34" fmla="*/ 184 w 1120"/>
                <a:gd name="T35" fmla="*/ 95 h 252"/>
                <a:gd name="T36" fmla="*/ 119 w 1120"/>
                <a:gd name="T37" fmla="*/ 100 h 252"/>
                <a:gd name="T38" fmla="*/ 67 w 1120"/>
                <a:gd name="T39" fmla="*/ 103 h 252"/>
                <a:gd name="T40" fmla="*/ 29 w 1120"/>
                <a:gd name="T41" fmla="*/ 105 h 252"/>
                <a:gd name="T42" fmla="*/ 9 w 1120"/>
                <a:gd name="T43" fmla="*/ 107 h 252"/>
                <a:gd name="T44" fmla="*/ 0 w 1120"/>
                <a:gd name="T45" fmla="*/ 108 h 252"/>
                <a:gd name="T46" fmla="*/ 0 w 1120"/>
                <a:gd name="T47" fmla="*/ 26 h 252"/>
                <a:gd name="T48" fmla="*/ 816 w 1120"/>
                <a:gd name="T49" fmla="*/ 0 h 252"/>
                <a:gd name="T50" fmla="*/ 1633 w 1120"/>
                <a:gd name="T51" fmla="*/ 26 h 252"/>
                <a:gd name="T52" fmla="*/ 1633 w 1120"/>
                <a:gd name="T53" fmla="*/ 108 h 252"/>
                <a:gd name="T54" fmla="*/ 1633 w 1120"/>
                <a:gd name="T55" fmla="*/ 108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35" name="Rectangle 8"/>
            <p:cNvSpPr>
              <a:spLocks noChangeArrowheads="1"/>
            </p:cNvSpPr>
            <p:nvPr/>
          </p:nvSpPr>
          <p:spPr bwMode="gray">
            <a:xfrm>
              <a:off x="816" y="2304"/>
              <a:ext cx="1440" cy="393"/>
            </a:xfrm>
            <a:prstGeom prst="rect">
              <a:avLst/>
            </a:prstGeom>
            <a:solidFill>
              <a:schemeClr val="tx2">
                <a:lumMod val="75000"/>
              </a:schemeClr>
            </a:solidFill>
            <a:ln w="9525" algn="ctr">
              <a:noFill/>
              <a:miter lim="800000"/>
              <a:headEnd/>
              <a:tailEnd/>
            </a:ln>
          </p:spPr>
          <p:txBody>
            <a:bodyPr wrap="none" anchor="ctr"/>
            <a:lstStyle/>
            <a:p>
              <a:pPr algn="ctr">
                <a:defRPr/>
              </a:pPr>
              <a:r>
                <a:rPr lang="en-US" altLang="zh-CN" b="1">
                  <a:solidFill>
                    <a:schemeClr val="bg1"/>
                  </a:solidFill>
                  <a:effectLst>
                    <a:outerShdw blurRad="38100" dist="38100" dir="2700000" algn="tl">
                      <a:srgbClr val="000000"/>
                    </a:outerShdw>
                  </a:effectLst>
                  <a:latin typeface="Calibri" pitchFamily="34" charset="0"/>
                  <a:ea typeface="宋体" pitchFamily="2" charset="-122"/>
                  <a:cs typeface="Arial" pitchFamily="34" charset="0"/>
                </a:rPr>
                <a:t>2</a:t>
              </a:r>
            </a:p>
          </p:txBody>
        </p:sp>
      </p:grpSp>
      <p:grpSp>
        <p:nvGrpSpPr>
          <p:cNvPr id="36" name="Group 9"/>
          <p:cNvGrpSpPr>
            <a:grpSpLocks/>
          </p:cNvGrpSpPr>
          <p:nvPr/>
        </p:nvGrpSpPr>
        <p:grpSpPr bwMode="auto">
          <a:xfrm>
            <a:off x="838200" y="2499742"/>
            <a:ext cx="1724025" cy="482600"/>
            <a:chOff x="816" y="2304"/>
            <a:chExt cx="1440" cy="448"/>
          </a:xfrm>
        </p:grpSpPr>
        <p:sp>
          <p:nvSpPr>
            <p:cNvPr id="37" name="Freeform 10"/>
            <p:cNvSpPr>
              <a:spLocks/>
            </p:cNvSpPr>
            <p:nvPr/>
          </p:nvSpPr>
          <p:spPr bwMode="gray">
            <a:xfrm>
              <a:off x="901" y="2562"/>
              <a:ext cx="1270" cy="190"/>
            </a:xfrm>
            <a:custGeom>
              <a:avLst/>
              <a:gdLst>
                <a:gd name="T0" fmla="*/ 1633 w 1120"/>
                <a:gd name="T1" fmla="*/ 108 h 252"/>
                <a:gd name="T2" fmla="*/ 1626 w 1120"/>
                <a:gd name="T3" fmla="*/ 107 h 252"/>
                <a:gd name="T4" fmla="*/ 1603 w 1120"/>
                <a:gd name="T5" fmla="*/ 105 h 252"/>
                <a:gd name="T6" fmla="*/ 1566 w 1120"/>
                <a:gd name="T7" fmla="*/ 103 h 252"/>
                <a:gd name="T8" fmla="*/ 1514 w 1120"/>
                <a:gd name="T9" fmla="*/ 100 h 252"/>
                <a:gd name="T10" fmla="*/ 1447 w 1120"/>
                <a:gd name="T11" fmla="*/ 95 h 252"/>
                <a:gd name="T12" fmla="*/ 1369 w 1120"/>
                <a:gd name="T13" fmla="*/ 91 h 252"/>
                <a:gd name="T14" fmla="*/ 1277 w 1120"/>
                <a:gd name="T15" fmla="*/ 87 h 252"/>
                <a:gd name="T16" fmla="*/ 1175 w 1120"/>
                <a:gd name="T17" fmla="*/ 84 h 252"/>
                <a:gd name="T18" fmla="*/ 1065 w 1120"/>
                <a:gd name="T19" fmla="*/ 81 h 252"/>
                <a:gd name="T20" fmla="*/ 942 w 1120"/>
                <a:gd name="T21" fmla="*/ 79 h 252"/>
                <a:gd name="T22" fmla="*/ 810 w 1120"/>
                <a:gd name="T23" fmla="*/ 79 h 252"/>
                <a:gd name="T24" fmla="*/ 679 w 1120"/>
                <a:gd name="T25" fmla="*/ 79 h 252"/>
                <a:gd name="T26" fmla="*/ 559 w 1120"/>
                <a:gd name="T27" fmla="*/ 81 h 252"/>
                <a:gd name="T28" fmla="*/ 449 w 1120"/>
                <a:gd name="T29" fmla="*/ 84 h 252"/>
                <a:gd name="T30" fmla="*/ 347 w 1120"/>
                <a:gd name="T31" fmla="*/ 87 h 252"/>
                <a:gd name="T32" fmla="*/ 260 w 1120"/>
                <a:gd name="T33" fmla="*/ 91 h 252"/>
                <a:gd name="T34" fmla="*/ 184 w 1120"/>
                <a:gd name="T35" fmla="*/ 95 h 252"/>
                <a:gd name="T36" fmla="*/ 119 w 1120"/>
                <a:gd name="T37" fmla="*/ 100 h 252"/>
                <a:gd name="T38" fmla="*/ 67 w 1120"/>
                <a:gd name="T39" fmla="*/ 103 h 252"/>
                <a:gd name="T40" fmla="*/ 29 w 1120"/>
                <a:gd name="T41" fmla="*/ 105 h 252"/>
                <a:gd name="T42" fmla="*/ 9 w 1120"/>
                <a:gd name="T43" fmla="*/ 107 h 252"/>
                <a:gd name="T44" fmla="*/ 0 w 1120"/>
                <a:gd name="T45" fmla="*/ 108 h 252"/>
                <a:gd name="T46" fmla="*/ 0 w 1120"/>
                <a:gd name="T47" fmla="*/ 26 h 252"/>
                <a:gd name="T48" fmla="*/ 816 w 1120"/>
                <a:gd name="T49" fmla="*/ 0 h 252"/>
                <a:gd name="T50" fmla="*/ 1633 w 1120"/>
                <a:gd name="T51" fmla="*/ 26 h 252"/>
                <a:gd name="T52" fmla="*/ 1633 w 1120"/>
                <a:gd name="T53" fmla="*/ 108 h 252"/>
                <a:gd name="T54" fmla="*/ 1633 w 1120"/>
                <a:gd name="T55" fmla="*/ 108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38" name="Rectangle 11"/>
            <p:cNvSpPr>
              <a:spLocks noChangeArrowheads="1"/>
            </p:cNvSpPr>
            <p:nvPr/>
          </p:nvSpPr>
          <p:spPr bwMode="gray">
            <a:xfrm>
              <a:off x="816" y="2304"/>
              <a:ext cx="1440" cy="393"/>
            </a:xfrm>
            <a:prstGeom prst="rect">
              <a:avLst/>
            </a:prstGeom>
            <a:solidFill>
              <a:schemeClr val="accent1">
                <a:lumMod val="75000"/>
              </a:schemeClr>
            </a:solidFill>
            <a:ln w="9525" algn="ctr">
              <a:noFill/>
              <a:miter lim="800000"/>
              <a:headEnd/>
              <a:tailEnd/>
            </a:ln>
          </p:spPr>
          <p:txBody>
            <a:bodyPr wrap="none" anchor="ctr"/>
            <a:lstStyle/>
            <a:p>
              <a:pPr algn="ctr">
                <a:defRPr/>
              </a:pPr>
              <a:r>
                <a:rPr lang="en-US" altLang="zh-CN" b="1">
                  <a:solidFill>
                    <a:schemeClr val="bg1"/>
                  </a:solidFill>
                  <a:effectLst>
                    <a:outerShdw blurRad="38100" dist="38100" dir="2700000" algn="tl">
                      <a:srgbClr val="000000"/>
                    </a:outerShdw>
                  </a:effectLst>
                  <a:latin typeface="Calibri" pitchFamily="34" charset="0"/>
                  <a:ea typeface="宋体" pitchFamily="2" charset="-122"/>
                  <a:cs typeface="Arial" pitchFamily="34" charset="0"/>
                </a:rPr>
                <a:t>3</a:t>
              </a:r>
            </a:p>
          </p:txBody>
        </p:sp>
      </p:grpSp>
      <p:grpSp>
        <p:nvGrpSpPr>
          <p:cNvPr id="39" name="Group 12"/>
          <p:cNvGrpSpPr>
            <a:grpSpLocks/>
          </p:cNvGrpSpPr>
          <p:nvPr/>
        </p:nvGrpSpPr>
        <p:grpSpPr bwMode="auto">
          <a:xfrm>
            <a:off x="838200" y="3219822"/>
            <a:ext cx="1724025" cy="482600"/>
            <a:chOff x="816" y="2304"/>
            <a:chExt cx="1440" cy="448"/>
          </a:xfrm>
        </p:grpSpPr>
        <p:sp>
          <p:nvSpPr>
            <p:cNvPr id="40" name="Freeform 13"/>
            <p:cNvSpPr>
              <a:spLocks/>
            </p:cNvSpPr>
            <p:nvPr/>
          </p:nvSpPr>
          <p:spPr bwMode="gray">
            <a:xfrm>
              <a:off x="901" y="2562"/>
              <a:ext cx="1270" cy="190"/>
            </a:xfrm>
            <a:custGeom>
              <a:avLst/>
              <a:gdLst>
                <a:gd name="T0" fmla="*/ 1633 w 1120"/>
                <a:gd name="T1" fmla="*/ 108 h 252"/>
                <a:gd name="T2" fmla="*/ 1626 w 1120"/>
                <a:gd name="T3" fmla="*/ 107 h 252"/>
                <a:gd name="T4" fmla="*/ 1603 w 1120"/>
                <a:gd name="T5" fmla="*/ 105 h 252"/>
                <a:gd name="T6" fmla="*/ 1566 w 1120"/>
                <a:gd name="T7" fmla="*/ 103 h 252"/>
                <a:gd name="T8" fmla="*/ 1514 w 1120"/>
                <a:gd name="T9" fmla="*/ 100 h 252"/>
                <a:gd name="T10" fmla="*/ 1447 w 1120"/>
                <a:gd name="T11" fmla="*/ 95 h 252"/>
                <a:gd name="T12" fmla="*/ 1369 w 1120"/>
                <a:gd name="T13" fmla="*/ 91 h 252"/>
                <a:gd name="T14" fmla="*/ 1277 w 1120"/>
                <a:gd name="T15" fmla="*/ 87 h 252"/>
                <a:gd name="T16" fmla="*/ 1175 w 1120"/>
                <a:gd name="T17" fmla="*/ 84 h 252"/>
                <a:gd name="T18" fmla="*/ 1065 w 1120"/>
                <a:gd name="T19" fmla="*/ 81 h 252"/>
                <a:gd name="T20" fmla="*/ 942 w 1120"/>
                <a:gd name="T21" fmla="*/ 79 h 252"/>
                <a:gd name="T22" fmla="*/ 810 w 1120"/>
                <a:gd name="T23" fmla="*/ 79 h 252"/>
                <a:gd name="T24" fmla="*/ 679 w 1120"/>
                <a:gd name="T25" fmla="*/ 79 h 252"/>
                <a:gd name="T26" fmla="*/ 559 w 1120"/>
                <a:gd name="T27" fmla="*/ 81 h 252"/>
                <a:gd name="T28" fmla="*/ 449 w 1120"/>
                <a:gd name="T29" fmla="*/ 84 h 252"/>
                <a:gd name="T30" fmla="*/ 347 w 1120"/>
                <a:gd name="T31" fmla="*/ 87 h 252"/>
                <a:gd name="T32" fmla="*/ 260 w 1120"/>
                <a:gd name="T33" fmla="*/ 91 h 252"/>
                <a:gd name="T34" fmla="*/ 184 w 1120"/>
                <a:gd name="T35" fmla="*/ 95 h 252"/>
                <a:gd name="T36" fmla="*/ 119 w 1120"/>
                <a:gd name="T37" fmla="*/ 100 h 252"/>
                <a:gd name="T38" fmla="*/ 67 w 1120"/>
                <a:gd name="T39" fmla="*/ 103 h 252"/>
                <a:gd name="T40" fmla="*/ 29 w 1120"/>
                <a:gd name="T41" fmla="*/ 105 h 252"/>
                <a:gd name="T42" fmla="*/ 9 w 1120"/>
                <a:gd name="T43" fmla="*/ 107 h 252"/>
                <a:gd name="T44" fmla="*/ 0 w 1120"/>
                <a:gd name="T45" fmla="*/ 108 h 252"/>
                <a:gd name="T46" fmla="*/ 0 w 1120"/>
                <a:gd name="T47" fmla="*/ 26 h 252"/>
                <a:gd name="T48" fmla="*/ 816 w 1120"/>
                <a:gd name="T49" fmla="*/ 0 h 252"/>
                <a:gd name="T50" fmla="*/ 1633 w 1120"/>
                <a:gd name="T51" fmla="*/ 26 h 252"/>
                <a:gd name="T52" fmla="*/ 1633 w 1120"/>
                <a:gd name="T53" fmla="*/ 108 h 252"/>
                <a:gd name="T54" fmla="*/ 1633 w 1120"/>
                <a:gd name="T55" fmla="*/ 108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41" name="Rectangle 14"/>
            <p:cNvSpPr>
              <a:spLocks noChangeArrowheads="1"/>
            </p:cNvSpPr>
            <p:nvPr/>
          </p:nvSpPr>
          <p:spPr bwMode="gray">
            <a:xfrm>
              <a:off x="816" y="2304"/>
              <a:ext cx="1440" cy="393"/>
            </a:xfrm>
            <a:prstGeom prst="rect">
              <a:avLst/>
            </a:prstGeom>
            <a:solidFill>
              <a:schemeClr val="tx2">
                <a:lumMod val="75000"/>
              </a:schemeClr>
            </a:solidFill>
            <a:ln w="9525" algn="ctr">
              <a:noFill/>
              <a:miter lim="800000"/>
              <a:headEnd/>
              <a:tailEnd/>
            </a:ln>
          </p:spPr>
          <p:txBody>
            <a:bodyPr wrap="none" anchor="ctr"/>
            <a:lstStyle/>
            <a:p>
              <a:pPr algn="ctr">
                <a:defRPr/>
              </a:pPr>
              <a:r>
                <a:rPr lang="en-US" altLang="zh-CN" b="1">
                  <a:solidFill>
                    <a:schemeClr val="bg1"/>
                  </a:solidFill>
                  <a:effectLst>
                    <a:outerShdw blurRad="38100" dist="38100" dir="2700000" algn="tl">
                      <a:srgbClr val="000000"/>
                    </a:outerShdw>
                  </a:effectLst>
                  <a:latin typeface="Calibri" pitchFamily="34" charset="0"/>
                  <a:ea typeface="宋体" pitchFamily="2" charset="-122"/>
                  <a:cs typeface="Arial" pitchFamily="34" charset="0"/>
                </a:rPr>
                <a:t>4</a:t>
              </a:r>
            </a:p>
          </p:txBody>
        </p:sp>
      </p:grpSp>
      <p:sp>
        <p:nvSpPr>
          <p:cNvPr id="42" name="Line 18"/>
          <p:cNvSpPr>
            <a:spLocks noChangeShapeType="1"/>
          </p:cNvSpPr>
          <p:nvPr/>
        </p:nvSpPr>
        <p:spPr bwMode="auto">
          <a:xfrm>
            <a:off x="1752600" y="1520403"/>
            <a:ext cx="6934200" cy="0"/>
          </a:xfrm>
          <a:prstGeom prst="line">
            <a:avLst/>
          </a:prstGeom>
          <a:noFill/>
          <a:ln w="38100" cap="rnd">
            <a:solidFill>
              <a:srgbClr val="969696"/>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43" name="Line 19"/>
          <p:cNvSpPr>
            <a:spLocks noChangeShapeType="1"/>
          </p:cNvSpPr>
          <p:nvPr/>
        </p:nvSpPr>
        <p:spPr bwMode="auto">
          <a:xfrm>
            <a:off x="1752600" y="2283718"/>
            <a:ext cx="6934200" cy="0"/>
          </a:xfrm>
          <a:prstGeom prst="line">
            <a:avLst/>
          </a:prstGeom>
          <a:noFill/>
          <a:ln w="38100" cap="rnd">
            <a:solidFill>
              <a:srgbClr val="969696"/>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44" name="Line 20"/>
          <p:cNvSpPr>
            <a:spLocks noChangeShapeType="1"/>
          </p:cNvSpPr>
          <p:nvPr/>
        </p:nvSpPr>
        <p:spPr bwMode="auto">
          <a:xfrm flipV="1">
            <a:off x="1752600" y="3075806"/>
            <a:ext cx="6934200" cy="0"/>
          </a:xfrm>
          <a:prstGeom prst="line">
            <a:avLst/>
          </a:prstGeom>
          <a:noFill/>
          <a:ln w="38100" cap="rnd">
            <a:solidFill>
              <a:srgbClr val="969696"/>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p>
        </p:txBody>
      </p:sp>
      <p:sp>
        <p:nvSpPr>
          <p:cNvPr id="45" name="Text Box 21"/>
          <p:cNvSpPr txBox="1">
            <a:spLocks noChangeArrowheads="1"/>
          </p:cNvSpPr>
          <p:nvPr/>
        </p:nvSpPr>
        <p:spPr bwMode="auto">
          <a:xfrm>
            <a:off x="2743200" y="936203"/>
            <a:ext cx="59436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zh-CN" altLang="zh-CN" sz="1600" dirty="0">
                <a:latin typeface="微软雅黑" panose="020B0503020204020204" pitchFamily="34" charset="-122"/>
                <a:ea typeface="微软雅黑" panose="020B0503020204020204" pitchFamily="34" charset="-122"/>
              </a:rPr>
              <a:t>确需转外省、市住院的参保学生凭社会保障卡、门诊病历</a:t>
            </a:r>
            <a:endParaRPr lang="en-US" altLang="zh-CN" sz="1200" b="1" dirty="0">
              <a:solidFill>
                <a:srgbClr val="000000"/>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6" name="Text Box 22"/>
          <p:cNvSpPr txBox="1">
            <a:spLocks noChangeArrowheads="1"/>
          </p:cNvSpPr>
          <p:nvPr/>
        </p:nvSpPr>
        <p:spPr bwMode="auto">
          <a:xfrm>
            <a:off x="2743200" y="1563638"/>
            <a:ext cx="5943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zh-CN" altLang="en-US" sz="1600" b="1" dirty="0">
                <a:latin typeface="微软雅黑" panose="020B0503020204020204" pitchFamily="34" charset="-122"/>
                <a:ea typeface="微软雅黑" panose="020B0503020204020204" pitchFamily="34" charset="-122"/>
              </a:rPr>
              <a:t>淮安市或家庭所在地三甲以上定点医院开具转诊证明</a:t>
            </a:r>
            <a:endParaRPr lang="en-US" altLang="zh-CN" sz="1600" b="1" dirty="0">
              <a:latin typeface="微软雅黑" panose="020B0503020204020204" pitchFamily="34" charset="-122"/>
              <a:ea typeface="微软雅黑" panose="020B0503020204020204" pitchFamily="34" charset="-122"/>
            </a:endParaRPr>
          </a:p>
          <a:p>
            <a:r>
              <a:rPr lang="zh-CN" altLang="en-US" sz="1600" b="1" dirty="0">
                <a:latin typeface="微软雅黑" panose="020B0503020204020204" pitchFamily="34" charset="-122"/>
                <a:ea typeface="微软雅黑" panose="020B0503020204020204" pitchFamily="34" charset="-122"/>
              </a:rPr>
              <a:t>（含在校和寒暑假期间）</a:t>
            </a:r>
            <a:endParaRPr lang="en-US" altLang="zh-CN" sz="1600" dirty="0">
              <a:latin typeface="微软雅黑" panose="020B0503020204020204" pitchFamily="34" charset="-122"/>
              <a:ea typeface="微软雅黑" panose="020B0503020204020204" pitchFamily="34" charset="-122"/>
            </a:endParaRPr>
          </a:p>
        </p:txBody>
      </p:sp>
      <p:sp>
        <p:nvSpPr>
          <p:cNvPr id="47" name="Text Box 23"/>
          <p:cNvSpPr txBox="1">
            <a:spLocks noChangeArrowheads="1"/>
          </p:cNvSpPr>
          <p:nvPr/>
        </p:nvSpPr>
        <p:spPr bwMode="auto">
          <a:xfrm>
            <a:off x="2743200" y="2355726"/>
            <a:ext cx="5791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zh-CN" altLang="en-US" sz="1600" dirty="0">
                <a:latin typeface="微软雅黑" panose="020B0503020204020204" pitchFamily="34" charset="-122"/>
                <a:ea typeface="微软雅黑" panose="020B0503020204020204" pitchFamily="34" charset="-122"/>
              </a:rPr>
              <a:t>出院后凭当地三甲医院转诊证明、社会保障卡、出院小结、费用清单</a:t>
            </a:r>
            <a:endParaRPr lang="en-US" altLang="zh-CN" sz="1600" dirty="0">
              <a:latin typeface="微软雅黑" panose="020B0503020204020204" pitchFamily="34" charset="-122"/>
              <a:ea typeface="微软雅黑" panose="020B0503020204020204" pitchFamily="34" charset="-122"/>
            </a:endParaRPr>
          </a:p>
        </p:txBody>
      </p:sp>
      <p:sp>
        <p:nvSpPr>
          <p:cNvPr id="48" name="Text Box 24"/>
          <p:cNvSpPr txBox="1">
            <a:spLocks noChangeArrowheads="1"/>
          </p:cNvSpPr>
          <p:nvPr/>
        </p:nvSpPr>
        <p:spPr bwMode="auto">
          <a:xfrm>
            <a:off x="2743200" y="3147814"/>
            <a:ext cx="56452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zh-CN" altLang="en-US" sz="1600" dirty="0">
                <a:latin typeface="微软雅黑" panose="020B0503020204020204" pitchFamily="34" charset="-122"/>
                <a:ea typeface="微软雅黑" panose="020B0503020204020204" pitchFamily="34" charset="-122"/>
              </a:rPr>
              <a:t>北京北路</a:t>
            </a:r>
            <a:r>
              <a:rPr lang="en-US" altLang="zh-CN" sz="1600" dirty="0">
                <a:latin typeface="微软雅黑" panose="020B0503020204020204" pitchFamily="34" charset="-122"/>
                <a:ea typeface="微软雅黑" panose="020B0503020204020204" pitchFamily="34" charset="-122"/>
              </a:rPr>
              <a:t>100</a:t>
            </a:r>
            <a:r>
              <a:rPr lang="zh-CN" altLang="en-US" sz="1600" dirty="0">
                <a:latin typeface="微软雅黑" panose="020B0503020204020204" pitchFamily="34" charset="-122"/>
                <a:ea typeface="微软雅黑" panose="020B0503020204020204" pitchFamily="34" charset="-122"/>
              </a:rPr>
              <a:t>号清江浦区政务服务中心二楼</a:t>
            </a:r>
            <a:r>
              <a:rPr lang="en-US" altLang="zh-CN" sz="1600" dirty="0">
                <a:latin typeface="微软雅黑" panose="020B0503020204020204" pitchFamily="34" charset="-122"/>
                <a:ea typeface="微软雅黑" panose="020B0503020204020204" pitchFamily="34" charset="-122"/>
              </a:rPr>
              <a:t>15.16.17.18</a:t>
            </a:r>
            <a:r>
              <a:rPr lang="zh-CN" altLang="en-US" sz="1600" dirty="0">
                <a:latin typeface="微软雅黑" panose="020B0503020204020204" pitchFamily="34" charset="-122"/>
                <a:ea typeface="微软雅黑" panose="020B0503020204020204" pitchFamily="34" charset="-122"/>
              </a:rPr>
              <a:t>号窗口按规定报销</a:t>
            </a:r>
            <a:endParaRPr lang="en-US" altLang="zh-CN" sz="1600" dirty="0">
              <a:latin typeface="微软雅黑" panose="020B0503020204020204" pitchFamily="34" charset="-122"/>
              <a:ea typeface="微软雅黑" panose="020B0503020204020204" pitchFamily="34" charset="-122"/>
            </a:endParaRPr>
          </a:p>
        </p:txBody>
      </p:sp>
      <p:sp>
        <p:nvSpPr>
          <p:cNvPr id="49" name="Line 20"/>
          <p:cNvSpPr>
            <a:spLocks noChangeShapeType="1"/>
          </p:cNvSpPr>
          <p:nvPr/>
        </p:nvSpPr>
        <p:spPr bwMode="auto">
          <a:xfrm flipV="1">
            <a:off x="1752600" y="3795886"/>
            <a:ext cx="6934200" cy="0"/>
          </a:xfrm>
          <a:prstGeom prst="line">
            <a:avLst/>
          </a:prstGeom>
          <a:noFill/>
          <a:ln w="38100" cap="rnd">
            <a:solidFill>
              <a:srgbClr val="969696"/>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p>
        </p:txBody>
      </p:sp>
      <p:grpSp>
        <p:nvGrpSpPr>
          <p:cNvPr id="50" name="Group 9"/>
          <p:cNvGrpSpPr>
            <a:grpSpLocks/>
          </p:cNvGrpSpPr>
          <p:nvPr/>
        </p:nvGrpSpPr>
        <p:grpSpPr bwMode="auto">
          <a:xfrm>
            <a:off x="866775" y="4083918"/>
            <a:ext cx="1724025" cy="482600"/>
            <a:chOff x="816" y="2304"/>
            <a:chExt cx="1440" cy="448"/>
          </a:xfrm>
        </p:grpSpPr>
        <p:sp>
          <p:nvSpPr>
            <p:cNvPr id="51" name="Freeform 10"/>
            <p:cNvSpPr>
              <a:spLocks/>
            </p:cNvSpPr>
            <p:nvPr/>
          </p:nvSpPr>
          <p:spPr bwMode="gray">
            <a:xfrm>
              <a:off x="901" y="2562"/>
              <a:ext cx="1270" cy="190"/>
            </a:xfrm>
            <a:custGeom>
              <a:avLst/>
              <a:gdLst>
                <a:gd name="T0" fmla="*/ 1633 w 1120"/>
                <a:gd name="T1" fmla="*/ 108 h 252"/>
                <a:gd name="T2" fmla="*/ 1626 w 1120"/>
                <a:gd name="T3" fmla="*/ 107 h 252"/>
                <a:gd name="T4" fmla="*/ 1603 w 1120"/>
                <a:gd name="T5" fmla="*/ 105 h 252"/>
                <a:gd name="T6" fmla="*/ 1566 w 1120"/>
                <a:gd name="T7" fmla="*/ 103 h 252"/>
                <a:gd name="T8" fmla="*/ 1514 w 1120"/>
                <a:gd name="T9" fmla="*/ 100 h 252"/>
                <a:gd name="T10" fmla="*/ 1447 w 1120"/>
                <a:gd name="T11" fmla="*/ 95 h 252"/>
                <a:gd name="T12" fmla="*/ 1369 w 1120"/>
                <a:gd name="T13" fmla="*/ 91 h 252"/>
                <a:gd name="T14" fmla="*/ 1277 w 1120"/>
                <a:gd name="T15" fmla="*/ 87 h 252"/>
                <a:gd name="T16" fmla="*/ 1175 w 1120"/>
                <a:gd name="T17" fmla="*/ 84 h 252"/>
                <a:gd name="T18" fmla="*/ 1065 w 1120"/>
                <a:gd name="T19" fmla="*/ 81 h 252"/>
                <a:gd name="T20" fmla="*/ 942 w 1120"/>
                <a:gd name="T21" fmla="*/ 79 h 252"/>
                <a:gd name="T22" fmla="*/ 810 w 1120"/>
                <a:gd name="T23" fmla="*/ 79 h 252"/>
                <a:gd name="T24" fmla="*/ 679 w 1120"/>
                <a:gd name="T25" fmla="*/ 79 h 252"/>
                <a:gd name="T26" fmla="*/ 559 w 1120"/>
                <a:gd name="T27" fmla="*/ 81 h 252"/>
                <a:gd name="T28" fmla="*/ 449 w 1120"/>
                <a:gd name="T29" fmla="*/ 84 h 252"/>
                <a:gd name="T30" fmla="*/ 347 w 1120"/>
                <a:gd name="T31" fmla="*/ 87 h 252"/>
                <a:gd name="T32" fmla="*/ 260 w 1120"/>
                <a:gd name="T33" fmla="*/ 91 h 252"/>
                <a:gd name="T34" fmla="*/ 184 w 1120"/>
                <a:gd name="T35" fmla="*/ 95 h 252"/>
                <a:gd name="T36" fmla="*/ 119 w 1120"/>
                <a:gd name="T37" fmla="*/ 100 h 252"/>
                <a:gd name="T38" fmla="*/ 67 w 1120"/>
                <a:gd name="T39" fmla="*/ 103 h 252"/>
                <a:gd name="T40" fmla="*/ 29 w 1120"/>
                <a:gd name="T41" fmla="*/ 105 h 252"/>
                <a:gd name="T42" fmla="*/ 9 w 1120"/>
                <a:gd name="T43" fmla="*/ 107 h 252"/>
                <a:gd name="T44" fmla="*/ 0 w 1120"/>
                <a:gd name="T45" fmla="*/ 108 h 252"/>
                <a:gd name="T46" fmla="*/ 0 w 1120"/>
                <a:gd name="T47" fmla="*/ 26 h 252"/>
                <a:gd name="T48" fmla="*/ 816 w 1120"/>
                <a:gd name="T49" fmla="*/ 0 h 252"/>
                <a:gd name="T50" fmla="*/ 1633 w 1120"/>
                <a:gd name="T51" fmla="*/ 26 h 252"/>
                <a:gd name="T52" fmla="*/ 1633 w 1120"/>
                <a:gd name="T53" fmla="*/ 108 h 252"/>
                <a:gd name="T54" fmla="*/ 1633 w 1120"/>
                <a:gd name="T55" fmla="*/ 108 h 2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120"/>
                <a:gd name="T85" fmla="*/ 0 h 252"/>
                <a:gd name="T86" fmla="*/ 1120 w 1120"/>
                <a:gd name="T87" fmla="*/ 252 h 2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120" h="252">
                  <a:moveTo>
                    <a:pt x="1120" y="252"/>
                  </a:moveTo>
                  <a:lnTo>
                    <a:pt x="1116" y="250"/>
                  </a:lnTo>
                  <a:lnTo>
                    <a:pt x="1100" y="246"/>
                  </a:lnTo>
                  <a:lnTo>
                    <a:pt x="1074" y="240"/>
                  </a:lnTo>
                  <a:lnTo>
                    <a:pt x="1038" y="232"/>
                  </a:lnTo>
                  <a:lnTo>
                    <a:pt x="992" y="222"/>
                  </a:lnTo>
                  <a:lnTo>
                    <a:pt x="938" y="212"/>
                  </a:lnTo>
                  <a:lnTo>
                    <a:pt x="876" y="204"/>
                  </a:lnTo>
                  <a:lnTo>
                    <a:pt x="806" y="196"/>
                  </a:lnTo>
                  <a:lnTo>
                    <a:pt x="730" y="190"/>
                  </a:lnTo>
                  <a:lnTo>
                    <a:pt x="646" y="184"/>
                  </a:lnTo>
                  <a:lnTo>
                    <a:pt x="556" y="184"/>
                  </a:lnTo>
                  <a:lnTo>
                    <a:pt x="466" y="184"/>
                  </a:lnTo>
                  <a:lnTo>
                    <a:pt x="384" y="190"/>
                  </a:lnTo>
                  <a:lnTo>
                    <a:pt x="308" y="196"/>
                  </a:lnTo>
                  <a:lnTo>
                    <a:pt x="238" y="204"/>
                  </a:lnTo>
                  <a:lnTo>
                    <a:pt x="178" y="212"/>
                  </a:lnTo>
                  <a:lnTo>
                    <a:pt x="126" y="222"/>
                  </a:lnTo>
                  <a:lnTo>
                    <a:pt x="82" y="232"/>
                  </a:lnTo>
                  <a:lnTo>
                    <a:pt x="46" y="240"/>
                  </a:lnTo>
                  <a:lnTo>
                    <a:pt x="20" y="246"/>
                  </a:lnTo>
                  <a:lnTo>
                    <a:pt x="6" y="250"/>
                  </a:lnTo>
                  <a:lnTo>
                    <a:pt x="0" y="252"/>
                  </a:lnTo>
                  <a:lnTo>
                    <a:pt x="0" y="62"/>
                  </a:lnTo>
                  <a:lnTo>
                    <a:pt x="560" y="0"/>
                  </a:lnTo>
                  <a:lnTo>
                    <a:pt x="1120" y="62"/>
                  </a:lnTo>
                  <a:lnTo>
                    <a:pt x="1120" y="252"/>
                  </a:lnTo>
                  <a:close/>
                </a:path>
              </a:pathLst>
            </a:custGeom>
            <a:solidFill>
              <a:srgbClr val="969696"/>
            </a:solidFill>
            <a:ln>
              <a:noFill/>
            </a:ln>
            <a:extLst>
              <a:ext uri="{91240B29-F687-4F45-9708-019B960494DF}">
                <a14:hiddenLine xmlns:a14="http://schemas.microsoft.com/office/drawing/2010/main" w="0">
                  <a:solidFill>
                    <a:srgbClr val="000000"/>
                  </a:solidFill>
                  <a:round/>
                  <a:headEnd/>
                  <a:tailEnd/>
                </a14:hiddenLine>
              </a:ext>
            </a:extLst>
          </p:spPr>
          <p:txBody>
            <a:bodyPr/>
            <a:lstStyle/>
            <a:p>
              <a:endParaRPr lang="zh-CN" altLang="en-US"/>
            </a:p>
          </p:txBody>
        </p:sp>
        <p:sp>
          <p:nvSpPr>
            <p:cNvPr id="52" name="Rectangle 11"/>
            <p:cNvSpPr>
              <a:spLocks noChangeArrowheads="1"/>
            </p:cNvSpPr>
            <p:nvPr/>
          </p:nvSpPr>
          <p:spPr bwMode="gray">
            <a:xfrm>
              <a:off x="816" y="2304"/>
              <a:ext cx="1440" cy="393"/>
            </a:xfrm>
            <a:prstGeom prst="rect">
              <a:avLst/>
            </a:prstGeom>
            <a:solidFill>
              <a:schemeClr val="accent1">
                <a:lumMod val="75000"/>
              </a:schemeClr>
            </a:solidFill>
            <a:ln w="9525" algn="ctr">
              <a:noFill/>
              <a:miter lim="800000"/>
              <a:headEnd/>
              <a:tailEnd/>
            </a:ln>
          </p:spPr>
          <p:txBody>
            <a:bodyPr wrap="none" anchor="ctr"/>
            <a:lstStyle/>
            <a:p>
              <a:pPr algn="ctr">
                <a:defRPr/>
              </a:pPr>
              <a:r>
                <a:rPr lang="en-US" altLang="zh-CN" b="1">
                  <a:solidFill>
                    <a:schemeClr val="bg1"/>
                  </a:solidFill>
                  <a:effectLst>
                    <a:outerShdw blurRad="38100" dist="38100" dir="2700000" algn="tl">
                      <a:srgbClr val="000000"/>
                    </a:outerShdw>
                  </a:effectLst>
                  <a:latin typeface="Calibri" pitchFamily="34" charset="0"/>
                  <a:ea typeface="宋体" pitchFamily="2" charset="-122"/>
                  <a:cs typeface="Arial" pitchFamily="34" charset="0"/>
                </a:rPr>
                <a:t>5</a:t>
              </a:r>
            </a:p>
          </p:txBody>
        </p:sp>
      </p:grpSp>
      <p:sp>
        <p:nvSpPr>
          <p:cNvPr id="53" name="Text Box 24"/>
          <p:cNvSpPr txBox="1">
            <a:spLocks noChangeArrowheads="1"/>
          </p:cNvSpPr>
          <p:nvPr/>
        </p:nvSpPr>
        <p:spPr bwMode="auto">
          <a:xfrm>
            <a:off x="2743200" y="4146079"/>
            <a:ext cx="5791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zh-CN" altLang="en-US" sz="1600" dirty="0">
                <a:latin typeface="微软雅黑" panose="020B0503020204020204" pitchFamily="34" charset="-122"/>
                <a:ea typeface="微软雅黑" panose="020B0503020204020204" pitchFamily="34" charset="-122"/>
              </a:rPr>
              <a:t>凭医保中心费用结算单（需盖章）回卫生科按规定报销</a:t>
            </a:r>
            <a:endParaRPr lang="en-US" altLang="zh-CN" sz="1600" dirty="0">
              <a:latin typeface="微软雅黑" panose="020B0503020204020204" pitchFamily="34" charset="-122"/>
              <a:ea typeface="微软雅黑" panose="020B0503020204020204" pitchFamily="34" charset="-122"/>
            </a:endParaRPr>
          </a:p>
        </p:txBody>
      </p:sp>
      <p:sp>
        <p:nvSpPr>
          <p:cNvPr id="54" name="Line 20"/>
          <p:cNvSpPr>
            <a:spLocks noChangeShapeType="1"/>
          </p:cNvSpPr>
          <p:nvPr/>
        </p:nvSpPr>
        <p:spPr bwMode="auto">
          <a:xfrm flipV="1">
            <a:off x="1706562" y="4605581"/>
            <a:ext cx="6980237" cy="54401"/>
          </a:xfrm>
          <a:prstGeom prst="line">
            <a:avLst/>
          </a:prstGeom>
          <a:noFill/>
          <a:ln w="38100" cap="rnd">
            <a:solidFill>
              <a:srgbClr val="969696"/>
            </a:solidFill>
            <a:prstDash val="sysDot"/>
            <a:round/>
            <a:headEnd/>
            <a:tailEnd type="oval" w="med" len="med"/>
          </a:ln>
          <a:extLst>
            <a:ext uri="{909E8E84-426E-40DD-AFC4-6F175D3DCCD1}">
              <a14:hiddenFill xmlns:a14="http://schemas.microsoft.com/office/drawing/2010/main">
                <a:noFill/>
              </a14:hiddenFill>
            </a:ext>
          </a:extLst>
        </p:spPr>
        <p:txBody>
          <a:bodyPr/>
          <a:lstStyle/>
          <a:p>
            <a:endParaRPr lang="zh-CN" altLang="en-US"/>
          </a:p>
        </p:txBody>
      </p:sp>
    </p:spTree>
    <p:extLst>
      <p:ext uri="{BB962C8B-B14F-4D97-AF65-F5344CB8AC3E}">
        <p14:creationId xmlns:p14="http://schemas.microsoft.com/office/powerpoint/2010/main" val="702551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r>
              <a:rPr lang="zh-CN" altLang="en-US" dirty="0"/>
              <a:t>第十一部分</a:t>
            </a:r>
          </a:p>
        </p:txBody>
      </p:sp>
      <p:sp>
        <p:nvSpPr>
          <p:cNvPr id="3" name="文本占位符 2"/>
          <p:cNvSpPr>
            <a:spLocks noGrp="1"/>
          </p:cNvSpPr>
          <p:nvPr>
            <p:ph type="body" sz="quarter" idx="14"/>
          </p:nvPr>
        </p:nvSpPr>
        <p:spPr/>
        <p:txBody>
          <a:bodyPr/>
          <a:lstStyle/>
          <a:p>
            <a:r>
              <a:rPr lang="zh-CN" altLang="zh-CN" b="1" dirty="0">
                <a:latin typeface="微软雅黑" panose="020B0503020204020204" pitchFamily="34" charset="-122"/>
                <a:ea typeface="微软雅黑" panose="020B0503020204020204" pitchFamily="34" charset="-122"/>
              </a:rPr>
              <a:t>特定门诊办理流程</a:t>
            </a:r>
            <a:endParaRPr lang="zh-CN" altLang="en-US"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131115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十一、</a:t>
            </a:r>
            <a:r>
              <a:rPr lang="zh-CN" altLang="zh-CN" dirty="0"/>
              <a:t>特定门诊办理流程</a:t>
            </a:r>
            <a:endParaRPr lang="zh-CN" altLang="en-US" dirty="0"/>
          </a:p>
        </p:txBody>
      </p:sp>
      <p:sp>
        <p:nvSpPr>
          <p:cNvPr id="50" name="Line 5"/>
          <p:cNvSpPr>
            <a:spLocks noChangeShapeType="1"/>
          </p:cNvSpPr>
          <p:nvPr/>
        </p:nvSpPr>
        <p:spPr bwMode="gray">
          <a:xfrm flipH="1">
            <a:off x="187325" y="3834261"/>
            <a:ext cx="2819400" cy="228600"/>
          </a:xfrm>
          <a:prstGeom prst="line">
            <a:avLst/>
          </a:prstGeom>
          <a:noFill/>
          <a:ln w="9525">
            <a:solidFill>
              <a:srgbClr val="4976D1">
                <a:alpha val="39999"/>
              </a:srgbClr>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51" name="Line 6"/>
          <p:cNvSpPr>
            <a:spLocks noChangeShapeType="1"/>
          </p:cNvSpPr>
          <p:nvPr/>
        </p:nvSpPr>
        <p:spPr bwMode="gray">
          <a:xfrm flipH="1">
            <a:off x="0" y="1765598"/>
            <a:ext cx="609600" cy="2667000"/>
          </a:xfrm>
          <a:prstGeom prst="line">
            <a:avLst/>
          </a:prstGeom>
          <a:noFill/>
          <a:ln w="9525">
            <a:solidFill>
              <a:srgbClr val="4976D1">
                <a:alpha val="39999"/>
              </a:srgbClr>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52" name="AutoShape 7"/>
          <p:cNvSpPr>
            <a:spLocks noChangeArrowheads="1"/>
          </p:cNvSpPr>
          <p:nvPr/>
        </p:nvSpPr>
        <p:spPr bwMode="black">
          <a:xfrm>
            <a:off x="1614488" y="1346498"/>
            <a:ext cx="228600" cy="2286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rgbClr val="4976D1"/>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53" name="AutoShape 8"/>
          <p:cNvSpPr>
            <a:spLocks noChangeArrowheads="1"/>
          </p:cNvSpPr>
          <p:nvPr/>
        </p:nvSpPr>
        <p:spPr bwMode="black">
          <a:xfrm>
            <a:off x="2506663" y="1835448"/>
            <a:ext cx="228600" cy="2286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rgbClr val="4976D1"/>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54" name="AutoShape 9"/>
          <p:cNvSpPr>
            <a:spLocks noChangeArrowheads="1"/>
          </p:cNvSpPr>
          <p:nvPr/>
        </p:nvSpPr>
        <p:spPr bwMode="black">
          <a:xfrm>
            <a:off x="2851427" y="2439165"/>
            <a:ext cx="228600" cy="2286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rgbClr val="4976D1"/>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55" name="Line 10"/>
          <p:cNvSpPr>
            <a:spLocks noChangeShapeType="1"/>
          </p:cNvSpPr>
          <p:nvPr/>
        </p:nvSpPr>
        <p:spPr bwMode="gray">
          <a:xfrm flipH="1">
            <a:off x="0" y="1554461"/>
            <a:ext cx="1665288" cy="2878137"/>
          </a:xfrm>
          <a:prstGeom prst="line">
            <a:avLst/>
          </a:prstGeom>
          <a:noFill/>
          <a:ln w="9525">
            <a:solidFill>
              <a:srgbClr val="4976D1">
                <a:alpha val="39999"/>
              </a:srgbClr>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56" name="Line 11"/>
          <p:cNvSpPr>
            <a:spLocks noChangeShapeType="1"/>
          </p:cNvSpPr>
          <p:nvPr/>
        </p:nvSpPr>
        <p:spPr bwMode="gray">
          <a:xfrm flipH="1">
            <a:off x="0" y="3284836"/>
            <a:ext cx="2895600" cy="1147762"/>
          </a:xfrm>
          <a:prstGeom prst="line">
            <a:avLst/>
          </a:prstGeom>
          <a:noFill/>
          <a:ln w="9525">
            <a:solidFill>
              <a:srgbClr val="4976D1">
                <a:alpha val="39999"/>
              </a:srgbClr>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58" name="Line 13"/>
          <p:cNvSpPr>
            <a:spLocks noChangeShapeType="1"/>
          </p:cNvSpPr>
          <p:nvPr/>
        </p:nvSpPr>
        <p:spPr bwMode="black">
          <a:xfrm flipH="1">
            <a:off x="0" y="1373486"/>
            <a:ext cx="2309813" cy="3059112"/>
          </a:xfrm>
          <a:prstGeom prst="line">
            <a:avLst/>
          </a:prstGeom>
          <a:noFill/>
          <a:ln w="19050">
            <a:solidFill>
              <a:srgbClr val="4976D1">
                <a:alpha val="59999"/>
              </a:srgbClr>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59" name="Line 14"/>
          <p:cNvSpPr>
            <a:spLocks noChangeShapeType="1"/>
          </p:cNvSpPr>
          <p:nvPr/>
        </p:nvSpPr>
        <p:spPr bwMode="black">
          <a:xfrm flipH="1">
            <a:off x="0" y="2640311"/>
            <a:ext cx="2846388" cy="1792287"/>
          </a:xfrm>
          <a:prstGeom prst="line">
            <a:avLst/>
          </a:prstGeom>
          <a:noFill/>
          <a:ln w="19050">
            <a:solidFill>
              <a:srgbClr val="4976D1">
                <a:alpha val="59999"/>
              </a:srgbClr>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60" name="Line 15"/>
          <p:cNvSpPr>
            <a:spLocks noChangeShapeType="1"/>
          </p:cNvSpPr>
          <p:nvPr/>
        </p:nvSpPr>
        <p:spPr bwMode="black">
          <a:xfrm flipH="1">
            <a:off x="32345" y="3979341"/>
            <a:ext cx="3300746" cy="488712"/>
          </a:xfrm>
          <a:prstGeom prst="line">
            <a:avLst/>
          </a:prstGeom>
          <a:noFill/>
          <a:ln w="19050">
            <a:solidFill>
              <a:srgbClr val="4976D1">
                <a:alpha val="59999"/>
              </a:srgbClr>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62" name="Line 17"/>
          <p:cNvSpPr>
            <a:spLocks noChangeShapeType="1"/>
          </p:cNvSpPr>
          <p:nvPr/>
        </p:nvSpPr>
        <p:spPr bwMode="gray">
          <a:xfrm flipH="1">
            <a:off x="0" y="2035473"/>
            <a:ext cx="2532063" cy="2625725"/>
          </a:xfrm>
          <a:prstGeom prst="line">
            <a:avLst/>
          </a:prstGeom>
          <a:noFill/>
          <a:ln w="9525">
            <a:solidFill>
              <a:srgbClr val="4976D1">
                <a:alpha val="39999"/>
              </a:srgbClr>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grpSp>
        <p:nvGrpSpPr>
          <p:cNvPr id="64" name="Group 23"/>
          <p:cNvGrpSpPr>
            <a:grpSpLocks/>
          </p:cNvGrpSpPr>
          <p:nvPr/>
        </p:nvGrpSpPr>
        <p:grpSpPr bwMode="auto">
          <a:xfrm>
            <a:off x="3133576" y="2751606"/>
            <a:ext cx="128587" cy="128587"/>
            <a:chOff x="2995" y="1525"/>
            <a:chExt cx="112" cy="112"/>
          </a:xfrm>
        </p:grpSpPr>
        <p:sp>
          <p:nvSpPr>
            <p:cNvPr id="65" name="AutoShape 24"/>
            <p:cNvSpPr>
              <a:spLocks noChangeArrowheads="1"/>
            </p:cNvSpPr>
            <p:nvPr/>
          </p:nvSpPr>
          <p:spPr bwMode="invGray">
            <a:xfrm>
              <a:off x="2995" y="1525"/>
              <a:ext cx="112" cy="112"/>
            </a:xfrm>
            <a:prstGeom prst="roundRect">
              <a:avLst>
                <a:gd name="adj" fmla="val 16667"/>
              </a:avLst>
            </a:prstGeom>
            <a:noFill/>
            <a:ln w="9525">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66" name="AutoShape 25"/>
            <p:cNvSpPr>
              <a:spLocks noChangeArrowheads="1"/>
            </p:cNvSpPr>
            <p:nvPr/>
          </p:nvSpPr>
          <p:spPr bwMode="invGray">
            <a:xfrm>
              <a:off x="3029" y="1540"/>
              <a:ext cx="60" cy="81"/>
            </a:xfrm>
            <a:prstGeom prst="homePlate">
              <a:avLst>
                <a:gd name="adj" fmla="val 100000"/>
              </a:avLst>
            </a:prstGeom>
            <a:solidFill>
              <a:srgbClr val="FFFF00"/>
            </a:solidFill>
            <a:ln w="9525">
              <a:solidFill>
                <a:srgbClr val="FF6600"/>
              </a:solidFill>
              <a:miter lim="800000"/>
              <a:headEnd/>
              <a:tailEnd/>
            </a:ln>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grpSp>
      <p:sp>
        <p:nvSpPr>
          <p:cNvPr id="67" name="Text Box 26"/>
          <p:cNvSpPr txBox="1">
            <a:spLocks noChangeArrowheads="1"/>
          </p:cNvSpPr>
          <p:nvPr/>
        </p:nvSpPr>
        <p:spPr bwMode="black">
          <a:xfrm>
            <a:off x="3279776" y="876657"/>
            <a:ext cx="5684712" cy="738664"/>
          </a:xfrm>
          <a:prstGeom prst="rect">
            <a:avLst/>
          </a:prstGeom>
          <a:noFill/>
          <a:ln w="9525" algn="ctr">
            <a:solidFill>
              <a:srgbClr val="124B98"/>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ctr" eaLnBrk="0" fontAlgn="base" hangingPunct="0">
              <a:spcBef>
                <a:spcPct val="0"/>
              </a:spcBef>
              <a:spcAft>
                <a:spcPct val="0"/>
              </a:spcAft>
              <a:buClrTx/>
              <a:buNone/>
            </a:pPr>
            <a:r>
              <a:rPr lang="zh-CN" altLang="en-US" sz="1400" b="1" kern="0" dirty="0">
                <a:solidFill>
                  <a:srgbClr val="124B98"/>
                </a:solidFill>
                <a:latin typeface="微软雅黑" panose="020B0503020204020204" pitchFamily="34" charset="-122"/>
                <a:ea typeface="微软雅黑" panose="020B0503020204020204" pitchFamily="34" charset="-122"/>
              </a:rPr>
              <a:t>恶性肿瘤放化疗、系统性红斑狼疮、肾衰竭血透治疗、器官组织移植使用抗排斥药、支架术后抗凝治疗（一年）、恶性肿瘤内分泌治疗，凭门诊病历或住院相关资料</a:t>
            </a:r>
            <a:endParaRPr kumimoji="0" lang="en-US"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endParaRPr>
          </a:p>
        </p:txBody>
      </p:sp>
      <p:grpSp>
        <p:nvGrpSpPr>
          <p:cNvPr id="68" name="Group 27"/>
          <p:cNvGrpSpPr>
            <a:grpSpLocks/>
          </p:cNvGrpSpPr>
          <p:nvPr/>
        </p:nvGrpSpPr>
        <p:grpSpPr bwMode="auto">
          <a:xfrm>
            <a:off x="3048000" y="1179811"/>
            <a:ext cx="128588" cy="128587"/>
            <a:chOff x="2995" y="1525"/>
            <a:chExt cx="112" cy="112"/>
          </a:xfrm>
        </p:grpSpPr>
        <p:sp>
          <p:nvSpPr>
            <p:cNvPr id="69" name="AutoShape 28"/>
            <p:cNvSpPr>
              <a:spLocks noChangeArrowheads="1"/>
            </p:cNvSpPr>
            <p:nvPr/>
          </p:nvSpPr>
          <p:spPr bwMode="invGray">
            <a:xfrm>
              <a:off x="2995" y="1525"/>
              <a:ext cx="112" cy="112"/>
            </a:xfrm>
            <a:prstGeom prst="roundRect">
              <a:avLst>
                <a:gd name="adj" fmla="val 16667"/>
              </a:avLst>
            </a:prstGeom>
            <a:noFill/>
            <a:ln w="9525">
              <a:solidFill>
                <a:srgbClr val="FF66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70" name="AutoShape 29"/>
            <p:cNvSpPr>
              <a:spLocks noChangeArrowheads="1"/>
            </p:cNvSpPr>
            <p:nvPr/>
          </p:nvSpPr>
          <p:spPr bwMode="invGray">
            <a:xfrm>
              <a:off x="3029" y="1540"/>
              <a:ext cx="60" cy="81"/>
            </a:xfrm>
            <a:prstGeom prst="homePlate">
              <a:avLst>
                <a:gd name="adj" fmla="val 100000"/>
              </a:avLst>
            </a:prstGeom>
            <a:solidFill>
              <a:srgbClr val="FFFF00"/>
            </a:solidFill>
            <a:ln w="9525">
              <a:solidFill>
                <a:srgbClr val="FF6600"/>
              </a:solidFill>
              <a:miter lim="800000"/>
              <a:headEnd/>
              <a:tailEnd/>
            </a:ln>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grpSp>
      <p:sp>
        <p:nvSpPr>
          <p:cNvPr id="71" name="Text Box 30"/>
          <p:cNvSpPr txBox="1">
            <a:spLocks noChangeArrowheads="1"/>
          </p:cNvSpPr>
          <p:nvPr/>
        </p:nvSpPr>
        <p:spPr bwMode="black">
          <a:xfrm>
            <a:off x="4015815" y="1907407"/>
            <a:ext cx="4354970" cy="523220"/>
          </a:xfrm>
          <a:prstGeom prst="rect">
            <a:avLst/>
          </a:prstGeom>
          <a:noFill/>
          <a:ln w="9525" algn="ctr">
            <a:solidFill>
              <a:srgbClr val="124B98"/>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ctr" eaLnBrk="0" fontAlgn="base" hangingPunct="0">
              <a:spcBef>
                <a:spcPct val="0"/>
              </a:spcBef>
              <a:spcAft>
                <a:spcPct val="0"/>
              </a:spcAft>
              <a:buClrTx/>
              <a:buNone/>
            </a:pPr>
            <a:r>
              <a:rPr lang="zh-CN" altLang="en-US" sz="1400" b="1" kern="0" dirty="0">
                <a:solidFill>
                  <a:srgbClr val="124B98"/>
                </a:solidFill>
                <a:latin typeface="微软雅黑" panose="020B0503020204020204" pitchFamily="34" charset="-122"/>
                <a:ea typeface="微软雅黑" panose="020B0503020204020204" pitchFamily="34" charset="-122"/>
              </a:rPr>
              <a:t>随时到清江浦区政务服务中心二楼</a:t>
            </a:r>
            <a:r>
              <a:rPr lang="en-US" altLang="zh-CN" sz="1400" b="1" kern="0" dirty="0">
                <a:solidFill>
                  <a:srgbClr val="124B98"/>
                </a:solidFill>
                <a:latin typeface="微软雅黑" panose="020B0503020204020204" pitchFamily="34" charset="-122"/>
                <a:ea typeface="微软雅黑" panose="020B0503020204020204" pitchFamily="34" charset="-122"/>
              </a:rPr>
              <a:t>15</a:t>
            </a:r>
            <a:r>
              <a:rPr lang="zh-CN" altLang="en-US" sz="1400" b="1" kern="0" dirty="0">
                <a:solidFill>
                  <a:srgbClr val="124B98"/>
                </a:solidFill>
                <a:latin typeface="微软雅黑" panose="020B0503020204020204" pitchFamily="34" charset="-122"/>
                <a:ea typeface="微软雅黑" panose="020B0503020204020204" pitchFamily="34" charset="-122"/>
              </a:rPr>
              <a:t>、</a:t>
            </a:r>
            <a:r>
              <a:rPr lang="en-US" altLang="zh-CN" sz="1400" b="1" kern="0" dirty="0">
                <a:solidFill>
                  <a:srgbClr val="124B98"/>
                </a:solidFill>
                <a:latin typeface="微软雅黑" panose="020B0503020204020204" pitchFamily="34" charset="-122"/>
                <a:ea typeface="微软雅黑" panose="020B0503020204020204" pitchFamily="34" charset="-122"/>
              </a:rPr>
              <a:t>16</a:t>
            </a:r>
            <a:r>
              <a:rPr lang="zh-CN" altLang="en-US" sz="1400" b="1" kern="0" dirty="0">
                <a:solidFill>
                  <a:srgbClr val="124B98"/>
                </a:solidFill>
                <a:latin typeface="微软雅黑" panose="020B0503020204020204" pitchFamily="34" charset="-122"/>
                <a:ea typeface="微软雅黑" panose="020B0503020204020204" pitchFamily="34" charset="-122"/>
              </a:rPr>
              <a:t>号窗口办理</a:t>
            </a:r>
            <a:endParaRPr lang="en-US" altLang="zh-CN" sz="1400" b="1" kern="0" dirty="0">
              <a:solidFill>
                <a:srgbClr val="124B98"/>
              </a:solidFill>
              <a:latin typeface="微软雅黑" panose="020B0503020204020204" pitchFamily="34" charset="-122"/>
              <a:ea typeface="微软雅黑" panose="020B0503020204020204" pitchFamily="34" charset="-122"/>
            </a:endParaRPr>
          </a:p>
          <a:p>
            <a:pPr lvl="0" algn="ctr" eaLnBrk="0" fontAlgn="base" hangingPunct="0">
              <a:spcBef>
                <a:spcPct val="0"/>
              </a:spcBef>
              <a:spcAft>
                <a:spcPct val="0"/>
              </a:spcAft>
              <a:buClrTx/>
              <a:buNone/>
            </a:pPr>
            <a:r>
              <a:rPr lang="zh-CN" altLang="en-US" sz="1400" b="1" kern="0" dirty="0">
                <a:solidFill>
                  <a:srgbClr val="124B98"/>
                </a:solidFill>
                <a:latin typeface="微软雅黑" panose="020B0503020204020204" pitchFamily="34" charset="-122"/>
                <a:ea typeface="微软雅黑" panose="020B0503020204020204" pitchFamily="34" charset="-122"/>
              </a:rPr>
              <a:t>（北京北路</a:t>
            </a:r>
            <a:r>
              <a:rPr lang="en-US" altLang="zh-CN" sz="1400" b="1" kern="0" dirty="0">
                <a:solidFill>
                  <a:srgbClr val="124B98"/>
                </a:solidFill>
                <a:latin typeface="微软雅黑" panose="020B0503020204020204" pitchFamily="34" charset="-122"/>
                <a:ea typeface="微软雅黑" panose="020B0503020204020204" pitchFamily="34" charset="-122"/>
              </a:rPr>
              <a:t>100</a:t>
            </a:r>
            <a:r>
              <a:rPr lang="zh-CN" altLang="en-US" sz="1400" b="1" kern="0" dirty="0">
                <a:solidFill>
                  <a:srgbClr val="124B98"/>
                </a:solidFill>
                <a:latin typeface="微软雅黑" panose="020B0503020204020204" pitchFamily="34" charset="-122"/>
                <a:ea typeface="微软雅黑" panose="020B0503020204020204" pitchFamily="34" charset="-122"/>
              </a:rPr>
              <a:t>号）</a:t>
            </a:r>
            <a:endParaRPr kumimoji="0" lang="en-US" altLang="zh-CN" sz="1400" b="0"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endParaRPr>
          </a:p>
        </p:txBody>
      </p:sp>
      <p:sp>
        <p:nvSpPr>
          <p:cNvPr id="75" name="Text Box 34"/>
          <p:cNvSpPr txBox="1">
            <a:spLocks noChangeArrowheads="1"/>
          </p:cNvSpPr>
          <p:nvPr/>
        </p:nvSpPr>
        <p:spPr bwMode="black">
          <a:xfrm>
            <a:off x="3300001" y="2707934"/>
            <a:ext cx="5591130" cy="738664"/>
          </a:xfrm>
          <a:prstGeom prst="rect">
            <a:avLst/>
          </a:prstGeom>
          <a:noFill/>
          <a:ln w="9525" algn="ctr">
            <a:solidFill>
              <a:srgbClr val="4DC9A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ctr" eaLnBrk="0" fontAlgn="base" hangingPunct="0">
              <a:spcBef>
                <a:spcPct val="0"/>
              </a:spcBef>
              <a:spcAft>
                <a:spcPct val="0"/>
              </a:spcAft>
              <a:buClrTx/>
              <a:buNone/>
            </a:pPr>
            <a:r>
              <a:rPr lang="en-US" altLang="zh-CN" sz="1400" b="1" kern="0" dirty="0">
                <a:solidFill>
                  <a:srgbClr val="124B98"/>
                </a:solidFill>
                <a:latin typeface="微软雅黑" panose="020B0503020204020204" pitchFamily="34" charset="-122"/>
                <a:ea typeface="微软雅黑" panose="020B0503020204020204" pitchFamily="34" charset="-122"/>
              </a:rPr>
              <a:t>2</a:t>
            </a:r>
            <a:r>
              <a:rPr lang="zh-CN" altLang="en-US" sz="1400" b="1" kern="0" dirty="0">
                <a:solidFill>
                  <a:srgbClr val="124B98"/>
                </a:solidFill>
                <a:latin typeface="微软雅黑" panose="020B0503020204020204" pitchFamily="34" charset="-122"/>
                <a:ea typeface="微软雅黑" panose="020B0503020204020204" pitchFamily="34" charset="-122"/>
              </a:rPr>
              <a:t>、慢性肝炎（含肝硬化）、再生障碍性贫血、高血压三期、冠心病、重度糖尿病、精神性疾病、帕金森疾病、恶性肿瘤术后、结核病，凭社会保障卡、凭门诊病历或住院相关资料</a:t>
            </a:r>
            <a:endParaRPr lang="en-US" altLang="zh-CN" sz="1400" b="1" kern="0" dirty="0">
              <a:solidFill>
                <a:srgbClr val="124B98"/>
              </a:solidFill>
              <a:latin typeface="微软雅黑" panose="020B0503020204020204" pitchFamily="34" charset="-122"/>
              <a:ea typeface="微软雅黑" panose="020B0503020204020204" pitchFamily="34" charset="-122"/>
            </a:endParaRPr>
          </a:p>
        </p:txBody>
      </p:sp>
      <p:sp>
        <p:nvSpPr>
          <p:cNvPr id="79" name="Text Box 38"/>
          <p:cNvSpPr txBox="1">
            <a:spLocks noChangeArrowheads="1"/>
          </p:cNvSpPr>
          <p:nvPr/>
        </p:nvSpPr>
        <p:spPr bwMode="black">
          <a:xfrm>
            <a:off x="3870464" y="3668713"/>
            <a:ext cx="4450205" cy="523220"/>
          </a:xfrm>
          <a:prstGeom prst="rect">
            <a:avLst/>
          </a:prstGeom>
          <a:noFill/>
          <a:ln w="9525" algn="ctr">
            <a:solidFill>
              <a:srgbClr val="4DC9A9"/>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每年</a:t>
            </a:r>
            <a:r>
              <a:rPr kumimoji="0" lang="en-US"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11</a:t>
            </a:r>
            <a:r>
              <a:rPr kumimoji="0" lang="zh-CN" altLang="en-US"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月初到市医保二级以上定点医院医保科办理</a:t>
            </a:r>
            <a:endParaRPr kumimoji="0" lang="en-US"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 （一年内只办一次）</a:t>
            </a:r>
          </a:p>
        </p:txBody>
      </p:sp>
      <p:sp>
        <p:nvSpPr>
          <p:cNvPr id="80" name="AutoShape 39"/>
          <p:cNvSpPr>
            <a:spLocks noChangeArrowheads="1"/>
          </p:cNvSpPr>
          <p:nvPr/>
        </p:nvSpPr>
        <p:spPr bwMode="black">
          <a:xfrm>
            <a:off x="534988" y="1535411"/>
            <a:ext cx="228600" cy="2286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rgbClr val="4976D1"/>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81" name="AutoShape 40"/>
          <p:cNvSpPr>
            <a:spLocks noChangeArrowheads="1"/>
          </p:cNvSpPr>
          <p:nvPr/>
        </p:nvSpPr>
        <p:spPr bwMode="black">
          <a:xfrm>
            <a:off x="3006725" y="3735836"/>
            <a:ext cx="228600" cy="2286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rgbClr val="4976D1"/>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82" name="AutoShape 41"/>
          <p:cNvSpPr>
            <a:spLocks noChangeArrowheads="1"/>
          </p:cNvSpPr>
          <p:nvPr/>
        </p:nvSpPr>
        <p:spPr bwMode="gray">
          <a:xfrm rot="3083608">
            <a:off x="3317509" y="3583733"/>
            <a:ext cx="514350" cy="514350"/>
          </a:xfrm>
          <a:prstGeom prst="star5">
            <a:avLst/>
          </a:prstGeom>
          <a:solidFill>
            <a:schemeClr val="tx2">
              <a:lumMod val="75000"/>
            </a:schemeClr>
          </a:solidFill>
          <a:ln w="9525">
            <a:solidFill>
              <a:srgbClr val="FEFFFF"/>
            </a:solidFill>
            <a:miter lim="800000"/>
            <a:headEnd/>
            <a:tailEnd/>
          </a:ln>
          <a:effectLst>
            <a:outerShdw dist="35921" dir="2700000" algn="ctr" rotWithShape="0">
              <a:srgbClr val="080808">
                <a:alpha val="50000"/>
              </a:srgbClr>
            </a:outerShdw>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83" name="AutoShape 42"/>
          <p:cNvSpPr>
            <a:spLocks noChangeArrowheads="1"/>
          </p:cNvSpPr>
          <p:nvPr/>
        </p:nvSpPr>
        <p:spPr bwMode="gray">
          <a:xfrm>
            <a:off x="2176464" y="910970"/>
            <a:ext cx="657225" cy="657225"/>
          </a:xfrm>
          <a:prstGeom prst="star5">
            <a:avLst/>
          </a:prstGeom>
          <a:solidFill>
            <a:schemeClr val="tx2">
              <a:lumMod val="75000"/>
            </a:schemeClr>
          </a:solidFill>
          <a:ln w="9525">
            <a:solidFill>
              <a:srgbClr val="FEFFFF"/>
            </a:solidFill>
            <a:miter lim="800000"/>
            <a:headEnd/>
            <a:tailEnd/>
          </a:ln>
          <a:effectLst>
            <a:outerShdw dist="35921" dir="2700000" algn="ctr" rotWithShape="0">
              <a:srgbClr val="080808">
                <a:alpha val="50000"/>
              </a:srgbClr>
            </a:outerShdw>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84" name="AutoShape 43"/>
          <p:cNvSpPr>
            <a:spLocks noChangeArrowheads="1"/>
          </p:cNvSpPr>
          <p:nvPr/>
        </p:nvSpPr>
        <p:spPr bwMode="gray">
          <a:xfrm rot="802016">
            <a:off x="2624109" y="2171848"/>
            <a:ext cx="657225" cy="657225"/>
          </a:xfrm>
          <a:prstGeom prst="star5">
            <a:avLst/>
          </a:prstGeom>
          <a:solidFill>
            <a:schemeClr val="tx2">
              <a:lumMod val="75000"/>
            </a:schemeClr>
          </a:solidFill>
          <a:ln w="9525">
            <a:solidFill>
              <a:srgbClr val="FEFFFF"/>
            </a:solidFill>
            <a:miter lim="800000"/>
            <a:headEnd/>
            <a:tailEnd/>
          </a:ln>
          <a:effectLst>
            <a:outerShdw dist="35921" dir="2700000" algn="ctr" rotWithShape="0">
              <a:srgbClr val="080808">
                <a:alpha val="50000"/>
              </a:srgbClr>
            </a:outerShdw>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85" name="AutoShape 44"/>
          <p:cNvSpPr>
            <a:spLocks noChangeArrowheads="1"/>
          </p:cNvSpPr>
          <p:nvPr/>
        </p:nvSpPr>
        <p:spPr bwMode="gray">
          <a:xfrm rot="3116201">
            <a:off x="2758281" y="2873742"/>
            <a:ext cx="604838" cy="604838"/>
          </a:xfrm>
          <a:prstGeom prst="star5">
            <a:avLst/>
          </a:prstGeom>
          <a:solidFill>
            <a:schemeClr val="tx2">
              <a:lumMod val="75000"/>
            </a:schemeClr>
          </a:solidFill>
          <a:ln w="9525">
            <a:solidFill>
              <a:srgbClr val="FEFFFF"/>
            </a:solidFill>
            <a:miter lim="800000"/>
            <a:headEnd/>
            <a:tailEnd/>
          </a:ln>
          <a:effectLst>
            <a:outerShdw dist="35921" dir="2700000" algn="ctr" rotWithShape="0">
              <a:srgbClr val="080808">
                <a:alpha val="50000"/>
              </a:srgbClr>
            </a:outerShdw>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grpSp>
        <p:nvGrpSpPr>
          <p:cNvPr id="95" name="组合 94"/>
          <p:cNvGrpSpPr/>
          <p:nvPr/>
        </p:nvGrpSpPr>
        <p:grpSpPr>
          <a:xfrm>
            <a:off x="0" y="2611480"/>
            <a:ext cx="2121922" cy="2132136"/>
            <a:chOff x="0" y="2239814"/>
            <a:chExt cx="2121922" cy="2132136"/>
          </a:xfrm>
        </p:grpSpPr>
        <p:sp>
          <p:nvSpPr>
            <p:cNvPr id="49" name="Arc 4"/>
            <p:cNvSpPr>
              <a:spLocks/>
            </p:cNvSpPr>
            <p:nvPr/>
          </p:nvSpPr>
          <p:spPr bwMode="gray">
            <a:xfrm>
              <a:off x="11113" y="2239814"/>
              <a:ext cx="2110809" cy="2108200"/>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4976D1">
                <a:alpha val="0"/>
              </a:srgbClr>
            </a:solidFill>
            <a:ln w="9525">
              <a:solidFill>
                <a:srgbClr val="4976D1"/>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61" name="Arc 16"/>
            <p:cNvSpPr>
              <a:spLocks/>
            </p:cNvSpPr>
            <p:nvPr/>
          </p:nvSpPr>
          <p:spPr bwMode="gray">
            <a:xfrm>
              <a:off x="0" y="2261381"/>
              <a:ext cx="2106572" cy="2110569"/>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4976D1">
                <a:alpha val="50195"/>
              </a:srgbClr>
            </a:solidFill>
            <a:ln w="9525">
              <a:solidFill>
                <a:srgbClr val="4976D1"/>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63" name="Arc 18"/>
            <p:cNvSpPr>
              <a:spLocks/>
            </p:cNvSpPr>
            <p:nvPr/>
          </p:nvSpPr>
          <p:spPr bwMode="gray">
            <a:xfrm>
              <a:off x="0" y="2369989"/>
              <a:ext cx="2003834" cy="2001225"/>
            </a:xfrm>
            <a:custGeom>
              <a:avLst/>
              <a:gdLst>
                <a:gd name="T0" fmla="*/ 0 w 21600"/>
                <a:gd name="T1" fmla="*/ 0 h 21600"/>
                <a:gd name="T2" fmla="*/ 2147483646 w 21600"/>
                <a:gd name="T3" fmla="*/ 2147483646 h 21600"/>
                <a:gd name="T4" fmla="*/ 0 w 21600"/>
                <a:gd name="T5" fmla="*/ 2147483646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solidFill>
              <a:srgbClr val="4976D1"/>
            </a:solidFill>
            <a:ln w="9525">
              <a:solidFill>
                <a:srgbClr val="4976D1"/>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grpSp>
          <p:nvGrpSpPr>
            <p:cNvPr id="86" name="Group 45"/>
            <p:cNvGrpSpPr>
              <a:grpSpLocks/>
            </p:cNvGrpSpPr>
            <p:nvPr/>
          </p:nvGrpSpPr>
          <p:grpSpPr bwMode="auto">
            <a:xfrm>
              <a:off x="304800" y="2900214"/>
              <a:ext cx="954414" cy="1066800"/>
              <a:chOff x="482" y="1851"/>
              <a:chExt cx="860" cy="796"/>
            </a:xfrm>
          </p:grpSpPr>
          <p:sp>
            <p:nvSpPr>
              <p:cNvPr id="87" name="Freeform 46"/>
              <p:cNvSpPr>
                <a:spLocks/>
              </p:cNvSpPr>
              <p:nvPr/>
            </p:nvSpPr>
            <p:spPr bwMode="gray">
              <a:xfrm>
                <a:off x="567" y="2464"/>
                <a:ext cx="335" cy="173"/>
              </a:xfrm>
              <a:custGeom>
                <a:avLst/>
                <a:gdLst>
                  <a:gd name="T0" fmla="*/ 0 w 335"/>
                  <a:gd name="T1" fmla="*/ 166 h 173"/>
                  <a:gd name="T2" fmla="*/ 58 w 335"/>
                  <a:gd name="T3" fmla="*/ 173 h 173"/>
                  <a:gd name="T4" fmla="*/ 297 w 335"/>
                  <a:gd name="T5" fmla="*/ 32 h 173"/>
                  <a:gd name="T6" fmla="*/ 289 w 335"/>
                  <a:gd name="T7" fmla="*/ 8 h 173"/>
                  <a:gd name="T8" fmla="*/ 223 w 335"/>
                  <a:gd name="T9" fmla="*/ 26 h 173"/>
                  <a:gd name="T10" fmla="*/ 0 w 335"/>
                  <a:gd name="T11" fmla="*/ 166 h 173"/>
                  <a:gd name="T12" fmla="*/ 0 60000 65536"/>
                  <a:gd name="T13" fmla="*/ 0 60000 65536"/>
                  <a:gd name="T14" fmla="*/ 0 60000 65536"/>
                  <a:gd name="T15" fmla="*/ 0 60000 65536"/>
                  <a:gd name="T16" fmla="*/ 0 60000 65536"/>
                  <a:gd name="T17" fmla="*/ 0 60000 65536"/>
                  <a:gd name="T18" fmla="*/ 0 w 335"/>
                  <a:gd name="T19" fmla="*/ 0 h 173"/>
                  <a:gd name="T20" fmla="*/ 335 w 335"/>
                  <a:gd name="T21" fmla="*/ 173 h 173"/>
                </a:gdLst>
                <a:ahLst/>
                <a:cxnLst>
                  <a:cxn ang="T12">
                    <a:pos x="T0" y="T1"/>
                  </a:cxn>
                  <a:cxn ang="T13">
                    <a:pos x="T2" y="T3"/>
                  </a:cxn>
                  <a:cxn ang="T14">
                    <a:pos x="T4" y="T5"/>
                  </a:cxn>
                  <a:cxn ang="T15">
                    <a:pos x="T6" y="T7"/>
                  </a:cxn>
                  <a:cxn ang="T16">
                    <a:pos x="T8" y="T9"/>
                  </a:cxn>
                  <a:cxn ang="T17">
                    <a:pos x="T10" y="T11"/>
                  </a:cxn>
                </a:cxnLst>
                <a:rect l="T18" t="T19" r="T20" b="T21"/>
                <a:pathLst>
                  <a:path w="335" h="173">
                    <a:moveTo>
                      <a:pt x="0" y="166"/>
                    </a:moveTo>
                    <a:lnTo>
                      <a:pt x="58" y="173"/>
                    </a:lnTo>
                    <a:lnTo>
                      <a:pt x="297" y="32"/>
                    </a:lnTo>
                    <a:cubicBezTo>
                      <a:pt x="335" y="5"/>
                      <a:pt x="301" y="9"/>
                      <a:pt x="289" y="8"/>
                    </a:cubicBezTo>
                    <a:cubicBezTo>
                      <a:pt x="277" y="7"/>
                      <a:pt x="271" y="0"/>
                      <a:pt x="223" y="26"/>
                    </a:cubicBezTo>
                    <a:lnTo>
                      <a:pt x="0" y="166"/>
                    </a:lnTo>
                    <a:close/>
                  </a:path>
                </a:pathLst>
              </a:custGeom>
              <a:gradFill rotWithShape="1">
                <a:gsLst>
                  <a:gs pos="0">
                    <a:srgbClr val="181818">
                      <a:alpha val="0"/>
                    </a:srgbClr>
                  </a:gs>
                  <a:gs pos="100000">
                    <a:srgbClr val="1C1C1C"/>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zh-CN" altLang="en-US">
                  <a:solidFill>
                    <a:srgbClr val="124B98"/>
                  </a:solidFill>
                  <a:latin typeface="Arial" panose="020B0604020202020204" pitchFamily="34" charset="0"/>
                </a:endParaRPr>
              </a:p>
            </p:txBody>
          </p:sp>
          <p:sp>
            <p:nvSpPr>
              <p:cNvPr id="88" name="Freeform 47"/>
              <p:cNvSpPr>
                <a:spLocks/>
              </p:cNvSpPr>
              <p:nvPr/>
            </p:nvSpPr>
            <p:spPr bwMode="gray">
              <a:xfrm>
                <a:off x="797" y="2401"/>
                <a:ext cx="367" cy="170"/>
              </a:xfrm>
              <a:custGeom>
                <a:avLst/>
                <a:gdLst>
                  <a:gd name="T0" fmla="*/ 0 w 367"/>
                  <a:gd name="T1" fmla="*/ 158 h 170"/>
                  <a:gd name="T2" fmla="*/ 80 w 367"/>
                  <a:gd name="T3" fmla="*/ 170 h 170"/>
                  <a:gd name="T4" fmla="*/ 332 w 367"/>
                  <a:gd name="T5" fmla="*/ 37 h 170"/>
                  <a:gd name="T6" fmla="*/ 292 w 367"/>
                  <a:gd name="T7" fmla="*/ 1 h 170"/>
                  <a:gd name="T8" fmla="*/ 230 w 367"/>
                  <a:gd name="T9" fmla="*/ 29 h 170"/>
                  <a:gd name="T10" fmla="*/ 0 w 367"/>
                  <a:gd name="T11" fmla="*/ 158 h 170"/>
                  <a:gd name="T12" fmla="*/ 0 60000 65536"/>
                  <a:gd name="T13" fmla="*/ 0 60000 65536"/>
                  <a:gd name="T14" fmla="*/ 0 60000 65536"/>
                  <a:gd name="T15" fmla="*/ 0 60000 65536"/>
                  <a:gd name="T16" fmla="*/ 0 60000 65536"/>
                  <a:gd name="T17" fmla="*/ 0 60000 65536"/>
                  <a:gd name="T18" fmla="*/ 0 w 367"/>
                  <a:gd name="T19" fmla="*/ 0 h 170"/>
                  <a:gd name="T20" fmla="*/ 367 w 367"/>
                  <a:gd name="T21" fmla="*/ 170 h 170"/>
                </a:gdLst>
                <a:ahLst/>
                <a:cxnLst>
                  <a:cxn ang="T12">
                    <a:pos x="T0" y="T1"/>
                  </a:cxn>
                  <a:cxn ang="T13">
                    <a:pos x="T2" y="T3"/>
                  </a:cxn>
                  <a:cxn ang="T14">
                    <a:pos x="T4" y="T5"/>
                  </a:cxn>
                  <a:cxn ang="T15">
                    <a:pos x="T6" y="T7"/>
                  </a:cxn>
                  <a:cxn ang="T16">
                    <a:pos x="T8" y="T9"/>
                  </a:cxn>
                  <a:cxn ang="T17">
                    <a:pos x="T10" y="T11"/>
                  </a:cxn>
                </a:cxnLst>
                <a:rect l="T18" t="T19" r="T20" b="T21"/>
                <a:pathLst>
                  <a:path w="367" h="170">
                    <a:moveTo>
                      <a:pt x="0" y="158"/>
                    </a:moveTo>
                    <a:lnTo>
                      <a:pt x="80" y="170"/>
                    </a:lnTo>
                    <a:lnTo>
                      <a:pt x="332" y="37"/>
                    </a:lnTo>
                    <a:cubicBezTo>
                      <a:pt x="367" y="9"/>
                      <a:pt x="309" y="2"/>
                      <a:pt x="292" y="1"/>
                    </a:cubicBezTo>
                    <a:cubicBezTo>
                      <a:pt x="280" y="0"/>
                      <a:pt x="279" y="3"/>
                      <a:pt x="230" y="29"/>
                    </a:cubicBezTo>
                    <a:lnTo>
                      <a:pt x="0" y="158"/>
                    </a:lnTo>
                    <a:close/>
                  </a:path>
                </a:pathLst>
              </a:custGeom>
              <a:gradFill rotWithShape="1">
                <a:gsLst>
                  <a:gs pos="0">
                    <a:srgbClr val="181818">
                      <a:alpha val="0"/>
                    </a:srgbClr>
                  </a:gs>
                  <a:gs pos="100000">
                    <a:srgbClr val="1C1C1C"/>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zh-CN" altLang="en-US">
                  <a:solidFill>
                    <a:srgbClr val="124B98"/>
                  </a:solidFill>
                  <a:latin typeface="Arial" panose="020B0604020202020204" pitchFamily="34" charset="0"/>
                </a:endParaRPr>
              </a:p>
            </p:txBody>
          </p:sp>
          <p:sp>
            <p:nvSpPr>
              <p:cNvPr id="89" name="Freeform 48"/>
              <p:cNvSpPr>
                <a:spLocks/>
              </p:cNvSpPr>
              <p:nvPr/>
            </p:nvSpPr>
            <p:spPr bwMode="gray">
              <a:xfrm>
                <a:off x="1035" y="2504"/>
                <a:ext cx="307" cy="143"/>
              </a:xfrm>
              <a:custGeom>
                <a:avLst/>
                <a:gdLst>
                  <a:gd name="T0" fmla="*/ 0 w 307"/>
                  <a:gd name="T1" fmla="*/ 134 h 143"/>
                  <a:gd name="T2" fmla="*/ 66 w 307"/>
                  <a:gd name="T3" fmla="*/ 143 h 143"/>
                  <a:gd name="T4" fmla="*/ 282 w 307"/>
                  <a:gd name="T5" fmla="*/ 35 h 143"/>
                  <a:gd name="T6" fmla="*/ 219 w 307"/>
                  <a:gd name="T7" fmla="*/ 17 h 143"/>
                  <a:gd name="T8" fmla="*/ 0 w 307"/>
                  <a:gd name="T9" fmla="*/ 134 h 143"/>
                  <a:gd name="T10" fmla="*/ 0 60000 65536"/>
                  <a:gd name="T11" fmla="*/ 0 60000 65536"/>
                  <a:gd name="T12" fmla="*/ 0 60000 65536"/>
                  <a:gd name="T13" fmla="*/ 0 60000 65536"/>
                  <a:gd name="T14" fmla="*/ 0 60000 65536"/>
                  <a:gd name="T15" fmla="*/ 0 w 307"/>
                  <a:gd name="T16" fmla="*/ 0 h 143"/>
                  <a:gd name="T17" fmla="*/ 307 w 307"/>
                  <a:gd name="T18" fmla="*/ 143 h 143"/>
                </a:gdLst>
                <a:ahLst/>
                <a:cxnLst>
                  <a:cxn ang="T10">
                    <a:pos x="T0" y="T1"/>
                  </a:cxn>
                  <a:cxn ang="T11">
                    <a:pos x="T2" y="T3"/>
                  </a:cxn>
                  <a:cxn ang="T12">
                    <a:pos x="T4" y="T5"/>
                  </a:cxn>
                  <a:cxn ang="T13">
                    <a:pos x="T6" y="T7"/>
                  </a:cxn>
                  <a:cxn ang="T14">
                    <a:pos x="T8" y="T9"/>
                  </a:cxn>
                </a:cxnLst>
                <a:rect l="T15" t="T16" r="T17" b="T18"/>
                <a:pathLst>
                  <a:path w="307" h="143">
                    <a:moveTo>
                      <a:pt x="0" y="134"/>
                    </a:moveTo>
                    <a:lnTo>
                      <a:pt x="66" y="143"/>
                    </a:lnTo>
                    <a:lnTo>
                      <a:pt x="282" y="35"/>
                    </a:lnTo>
                    <a:cubicBezTo>
                      <a:pt x="307" y="14"/>
                      <a:pt x="266" y="0"/>
                      <a:pt x="219" y="17"/>
                    </a:cubicBezTo>
                    <a:lnTo>
                      <a:pt x="0" y="134"/>
                    </a:lnTo>
                    <a:close/>
                  </a:path>
                </a:pathLst>
              </a:custGeom>
              <a:gradFill rotWithShape="1">
                <a:gsLst>
                  <a:gs pos="0">
                    <a:srgbClr val="181818">
                      <a:alpha val="0"/>
                    </a:srgbClr>
                  </a:gs>
                  <a:gs pos="100000">
                    <a:srgbClr val="1C1C1C"/>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zh-CN" altLang="en-US">
                  <a:solidFill>
                    <a:srgbClr val="124B98"/>
                  </a:solidFill>
                  <a:latin typeface="Arial" panose="020B0604020202020204" pitchFamily="34" charset="0"/>
                </a:endParaRPr>
              </a:p>
            </p:txBody>
          </p:sp>
          <p:sp>
            <p:nvSpPr>
              <p:cNvPr id="90" name="Freeform 49"/>
              <p:cNvSpPr>
                <a:spLocks/>
              </p:cNvSpPr>
              <p:nvPr/>
            </p:nvSpPr>
            <p:spPr bwMode="gray">
              <a:xfrm>
                <a:off x="482" y="2066"/>
                <a:ext cx="224" cy="569"/>
              </a:xfrm>
              <a:custGeom>
                <a:avLst/>
                <a:gdLst>
                  <a:gd name="T0" fmla="*/ 103 w 224"/>
                  <a:gd name="T1" fmla="*/ 101 h 569"/>
                  <a:gd name="T2" fmla="*/ 74 w 224"/>
                  <a:gd name="T3" fmla="*/ 50 h 569"/>
                  <a:gd name="T4" fmla="*/ 121 w 224"/>
                  <a:gd name="T5" fmla="*/ 1 h 569"/>
                  <a:gd name="T6" fmla="*/ 171 w 224"/>
                  <a:gd name="T7" fmla="*/ 52 h 569"/>
                  <a:gd name="T8" fmla="*/ 135 w 224"/>
                  <a:gd name="T9" fmla="*/ 101 h 569"/>
                  <a:gd name="T10" fmla="*/ 134 w 224"/>
                  <a:gd name="T11" fmla="*/ 124 h 569"/>
                  <a:gd name="T12" fmla="*/ 209 w 224"/>
                  <a:gd name="T13" fmla="*/ 145 h 569"/>
                  <a:gd name="T14" fmla="*/ 221 w 224"/>
                  <a:gd name="T15" fmla="*/ 204 h 569"/>
                  <a:gd name="T16" fmla="*/ 218 w 224"/>
                  <a:gd name="T17" fmla="*/ 321 h 569"/>
                  <a:gd name="T18" fmla="*/ 209 w 224"/>
                  <a:gd name="T19" fmla="*/ 365 h 569"/>
                  <a:gd name="T20" fmla="*/ 196 w 224"/>
                  <a:gd name="T21" fmla="*/ 308 h 569"/>
                  <a:gd name="T22" fmla="*/ 187 w 224"/>
                  <a:gd name="T23" fmla="*/ 202 h 569"/>
                  <a:gd name="T24" fmla="*/ 170 w 224"/>
                  <a:gd name="T25" fmla="*/ 321 h 569"/>
                  <a:gd name="T26" fmla="*/ 144 w 224"/>
                  <a:gd name="T27" fmla="*/ 569 h 569"/>
                  <a:gd name="T28" fmla="*/ 78 w 224"/>
                  <a:gd name="T29" fmla="*/ 565 h 569"/>
                  <a:gd name="T30" fmla="*/ 50 w 224"/>
                  <a:gd name="T31" fmla="*/ 325 h 569"/>
                  <a:gd name="T32" fmla="*/ 33 w 224"/>
                  <a:gd name="T33" fmla="*/ 208 h 569"/>
                  <a:gd name="T34" fmla="*/ 25 w 224"/>
                  <a:gd name="T35" fmla="*/ 310 h 569"/>
                  <a:gd name="T36" fmla="*/ 12 w 224"/>
                  <a:gd name="T37" fmla="*/ 365 h 569"/>
                  <a:gd name="T38" fmla="*/ 1 w 224"/>
                  <a:gd name="T39" fmla="*/ 305 h 569"/>
                  <a:gd name="T40" fmla="*/ 7 w 224"/>
                  <a:gd name="T41" fmla="*/ 184 h 569"/>
                  <a:gd name="T42" fmla="*/ 23 w 224"/>
                  <a:gd name="T43" fmla="*/ 140 h 569"/>
                  <a:gd name="T44" fmla="*/ 102 w 224"/>
                  <a:gd name="T45" fmla="*/ 124 h 569"/>
                  <a:gd name="T46" fmla="*/ 103 w 224"/>
                  <a:gd name="T47" fmla="*/ 101 h 5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4"/>
                  <a:gd name="T73" fmla="*/ 0 h 569"/>
                  <a:gd name="T74" fmla="*/ 224 w 224"/>
                  <a:gd name="T75" fmla="*/ 569 h 5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767676"/>
                  </a:gs>
                </a:gsLst>
                <a:lin ang="5400000" scaled="1"/>
              </a:gradFill>
              <a:ln w="9525">
                <a:round/>
                <a:headEnd/>
                <a:tailEnd/>
              </a:ln>
              <a:scene3d>
                <a:camera prst="legacyPerspectiveTopRight">
                  <a:rot lat="0" lon="899994" rev="0"/>
                </a:camera>
                <a:lightRig rig="legacyFlat1" dir="t"/>
              </a:scene3d>
              <a:sp3d extrusionH="36500" prstMaterial="legacyMetal">
                <a:bevelT w="13500" h="13500" prst="angle"/>
                <a:bevelB w="13500" h="13500" prst="angle"/>
                <a:extrusionClr>
                  <a:srgbClr val="333333"/>
                </a:extrusionClr>
                <a:contourClr>
                  <a:srgbClr val="FFFFFF"/>
                </a:contourClr>
              </a:sp3d>
            </p:spPr>
            <p:txBody>
              <a:bodyPr>
                <a:flatTx/>
              </a:bodyPr>
              <a:lstStyle/>
              <a:p>
                <a:pPr eaLnBrk="0" fontAlgn="base" hangingPunct="0">
                  <a:spcBef>
                    <a:spcPct val="0"/>
                  </a:spcBef>
                  <a:spcAft>
                    <a:spcPct val="0"/>
                  </a:spcAft>
                </a:pPr>
                <a:endParaRPr lang="zh-CN" altLang="en-US">
                  <a:solidFill>
                    <a:srgbClr val="124B98"/>
                  </a:solidFill>
                  <a:latin typeface="Arial" panose="020B0604020202020204" pitchFamily="34" charset="0"/>
                </a:endParaRPr>
              </a:p>
            </p:txBody>
          </p:sp>
          <p:sp>
            <p:nvSpPr>
              <p:cNvPr id="91" name="Freeform 50"/>
              <p:cNvSpPr>
                <a:spLocks/>
              </p:cNvSpPr>
              <p:nvPr/>
            </p:nvSpPr>
            <p:spPr bwMode="gray">
              <a:xfrm>
                <a:off x="698" y="1851"/>
                <a:ext cx="282" cy="716"/>
              </a:xfrm>
              <a:custGeom>
                <a:avLst/>
                <a:gdLst>
                  <a:gd name="T0" fmla="*/ 516 w 224"/>
                  <a:gd name="T1" fmla="*/ 503 h 569"/>
                  <a:gd name="T2" fmla="*/ 369 w 224"/>
                  <a:gd name="T3" fmla="*/ 249 h 569"/>
                  <a:gd name="T4" fmla="*/ 602 w 224"/>
                  <a:gd name="T5" fmla="*/ 1 h 569"/>
                  <a:gd name="T6" fmla="*/ 856 w 224"/>
                  <a:gd name="T7" fmla="*/ 259 h 569"/>
                  <a:gd name="T8" fmla="*/ 677 w 224"/>
                  <a:gd name="T9" fmla="*/ 503 h 569"/>
                  <a:gd name="T10" fmla="*/ 672 w 224"/>
                  <a:gd name="T11" fmla="*/ 619 h 569"/>
                  <a:gd name="T12" fmla="*/ 1047 w 224"/>
                  <a:gd name="T13" fmla="*/ 722 h 569"/>
                  <a:gd name="T14" fmla="*/ 1108 w 224"/>
                  <a:gd name="T15" fmla="*/ 1018 h 569"/>
                  <a:gd name="T16" fmla="*/ 1089 w 224"/>
                  <a:gd name="T17" fmla="*/ 1602 h 569"/>
                  <a:gd name="T18" fmla="*/ 1047 w 224"/>
                  <a:gd name="T19" fmla="*/ 1822 h 569"/>
                  <a:gd name="T20" fmla="*/ 986 w 224"/>
                  <a:gd name="T21" fmla="*/ 1540 h 569"/>
                  <a:gd name="T22" fmla="*/ 938 w 224"/>
                  <a:gd name="T23" fmla="*/ 1010 h 569"/>
                  <a:gd name="T24" fmla="*/ 852 w 224"/>
                  <a:gd name="T25" fmla="*/ 1602 h 569"/>
                  <a:gd name="T26" fmla="*/ 720 w 224"/>
                  <a:gd name="T27" fmla="*/ 2844 h 569"/>
                  <a:gd name="T28" fmla="*/ 388 w 224"/>
                  <a:gd name="T29" fmla="*/ 2824 h 569"/>
                  <a:gd name="T30" fmla="*/ 249 w 224"/>
                  <a:gd name="T31" fmla="*/ 1625 h 569"/>
                  <a:gd name="T32" fmla="*/ 167 w 224"/>
                  <a:gd name="T33" fmla="*/ 1041 h 569"/>
                  <a:gd name="T34" fmla="*/ 123 w 224"/>
                  <a:gd name="T35" fmla="*/ 1550 h 569"/>
                  <a:gd name="T36" fmla="*/ 60 w 224"/>
                  <a:gd name="T37" fmla="*/ 1822 h 569"/>
                  <a:gd name="T38" fmla="*/ 1 w 224"/>
                  <a:gd name="T39" fmla="*/ 1525 h 569"/>
                  <a:gd name="T40" fmla="*/ 37 w 224"/>
                  <a:gd name="T41" fmla="*/ 920 h 569"/>
                  <a:gd name="T42" fmla="*/ 117 w 224"/>
                  <a:gd name="T43" fmla="*/ 697 h 569"/>
                  <a:gd name="T44" fmla="*/ 510 w 224"/>
                  <a:gd name="T45" fmla="*/ 619 h 569"/>
                  <a:gd name="T46" fmla="*/ 516 w 224"/>
                  <a:gd name="T47" fmla="*/ 503 h 5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4"/>
                  <a:gd name="T73" fmla="*/ 0 h 569"/>
                  <a:gd name="T74" fmla="*/ 224 w 224"/>
                  <a:gd name="T75" fmla="*/ 569 h 5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767676"/>
                  </a:gs>
                </a:gsLst>
                <a:lin ang="5400000" scaled="1"/>
              </a:gradFill>
              <a:ln w="9525">
                <a:round/>
                <a:headEnd/>
                <a:tailEnd/>
              </a:ln>
              <a:scene3d>
                <a:camera prst="legacyPerspectiveTopRight">
                  <a:rot lat="0" lon="899994" rev="0"/>
                </a:camera>
                <a:lightRig rig="legacyFlat1" dir="t"/>
              </a:scene3d>
              <a:sp3d extrusionH="36500" prstMaterial="legacyMetal">
                <a:bevelT w="13500" h="13500" prst="angle"/>
                <a:bevelB w="13500" h="13500" prst="angle"/>
                <a:extrusionClr>
                  <a:srgbClr val="333333"/>
                </a:extrusionClr>
                <a:contourClr>
                  <a:srgbClr val="FFFFFF"/>
                </a:contourClr>
              </a:sp3d>
            </p:spPr>
            <p:txBody>
              <a:bodyPr>
                <a:flatTx/>
              </a:bodyPr>
              <a:lstStyle/>
              <a:p>
                <a:pPr eaLnBrk="0" fontAlgn="base" hangingPunct="0">
                  <a:spcBef>
                    <a:spcPct val="0"/>
                  </a:spcBef>
                  <a:spcAft>
                    <a:spcPct val="0"/>
                  </a:spcAft>
                </a:pPr>
                <a:endParaRPr lang="zh-CN" altLang="en-US">
                  <a:solidFill>
                    <a:srgbClr val="124B98"/>
                  </a:solidFill>
                  <a:latin typeface="Arial" panose="020B0604020202020204" pitchFamily="34" charset="0"/>
                </a:endParaRPr>
              </a:p>
            </p:txBody>
          </p:sp>
          <p:sp>
            <p:nvSpPr>
              <p:cNvPr id="92" name="Freeform 51"/>
              <p:cNvSpPr>
                <a:spLocks/>
              </p:cNvSpPr>
              <p:nvPr/>
            </p:nvSpPr>
            <p:spPr bwMode="gray">
              <a:xfrm>
                <a:off x="956" y="2078"/>
                <a:ext cx="224" cy="569"/>
              </a:xfrm>
              <a:custGeom>
                <a:avLst/>
                <a:gdLst>
                  <a:gd name="T0" fmla="*/ 103 w 224"/>
                  <a:gd name="T1" fmla="*/ 101 h 569"/>
                  <a:gd name="T2" fmla="*/ 74 w 224"/>
                  <a:gd name="T3" fmla="*/ 50 h 569"/>
                  <a:gd name="T4" fmla="*/ 121 w 224"/>
                  <a:gd name="T5" fmla="*/ 1 h 569"/>
                  <a:gd name="T6" fmla="*/ 171 w 224"/>
                  <a:gd name="T7" fmla="*/ 52 h 569"/>
                  <a:gd name="T8" fmla="*/ 135 w 224"/>
                  <a:gd name="T9" fmla="*/ 101 h 569"/>
                  <a:gd name="T10" fmla="*/ 134 w 224"/>
                  <a:gd name="T11" fmla="*/ 124 h 569"/>
                  <a:gd name="T12" fmla="*/ 209 w 224"/>
                  <a:gd name="T13" fmla="*/ 145 h 569"/>
                  <a:gd name="T14" fmla="*/ 221 w 224"/>
                  <a:gd name="T15" fmla="*/ 204 h 569"/>
                  <a:gd name="T16" fmla="*/ 218 w 224"/>
                  <a:gd name="T17" fmla="*/ 321 h 569"/>
                  <a:gd name="T18" fmla="*/ 209 w 224"/>
                  <a:gd name="T19" fmla="*/ 365 h 569"/>
                  <a:gd name="T20" fmla="*/ 196 w 224"/>
                  <a:gd name="T21" fmla="*/ 308 h 569"/>
                  <a:gd name="T22" fmla="*/ 187 w 224"/>
                  <a:gd name="T23" fmla="*/ 202 h 569"/>
                  <a:gd name="T24" fmla="*/ 170 w 224"/>
                  <a:gd name="T25" fmla="*/ 321 h 569"/>
                  <a:gd name="T26" fmla="*/ 144 w 224"/>
                  <a:gd name="T27" fmla="*/ 569 h 569"/>
                  <a:gd name="T28" fmla="*/ 78 w 224"/>
                  <a:gd name="T29" fmla="*/ 565 h 569"/>
                  <a:gd name="T30" fmla="*/ 50 w 224"/>
                  <a:gd name="T31" fmla="*/ 325 h 569"/>
                  <a:gd name="T32" fmla="*/ 33 w 224"/>
                  <a:gd name="T33" fmla="*/ 208 h 569"/>
                  <a:gd name="T34" fmla="*/ 25 w 224"/>
                  <a:gd name="T35" fmla="*/ 310 h 569"/>
                  <a:gd name="T36" fmla="*/ 12 w 224"/>
                  <a:gd name="T37" fmla="*/ 365 h 569"/>
                  <a:gd name="T38" fmla="*/ 1 w 224"/>
                  <a:gd name="T39" fmla="*/ 305 h 569"/>
                  <a:gd name="T40" fmla="*/ 7 w 224"/>
                  <a:gd name="T41" fmla="*/ 184 h 569"/>
                  <a:gd name="T42" fmla="*/ 23 w 224"/>
                  <a:gd name="T43" fmla="*/ 140 h 569"/>
                  <a:gd name="T44" fmla="*/ 102 w 224"/>
                  <a:gd name="T45" fmla="*/ 124 h 569"/>
                  <a:gd name="T46" fmla="*/ 103 w 224"/>
                  <a:gd name="T47" fmla="*/ 101 h 5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24"/>
                  <a:gd name="T73" fmla="*/ 0 h 569"/>
                  <a:gd name="T74" fmla="*/ 224 w 224"/>
                  <a:gd name="T75" fmla="*/ 569 h 569"/>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24" h="569">
                    <a:moveTo>
                      <a:pt x="103" y="101"/>
                    </a:moveTo>
                    <a:cubicBezTo>
                      <a:pt x="87" y="94"/>
                      <a:pt x="75" y="75"/>
                      <a:pt x="74" y="50"/>
                    </a:cubicBezTo>
                    <a:cubicBezTo>
                      <a:pt x="72" y="26"/>
                      <a:pt x="90" y="0"/>
                      <a:pt x="121" y="1"/>
                    </a:cubicBezTo>
                    <a:cubicBezTo>
                      <a:pt x="152" y="2"/>
                      <a:pt x="172" y="18"/>
                      <a:pt x="171" y="52"/>
                    </a:cubicBezTo>
                    <a:cubicBezTo>
                      <a:pt x="170" y="85"/>
                      <a:pt x="151" y="96"/>
                      <a:pt x="135" y="101"/>
                    </a:cubicBezTo>
                    <a:cubicBezTo>
                      <a:pt x="132" y="111"/>
                      <a:pt x="132" y="118"/>
                      <a:pt x="134" y="124"/>
                    </a:cubicBezTo>
                    <a:cubicBezTo>
                      <a:pt x="151" y="131"/>
                      <a:pt x="194" y="132"/>
                      <a:pt x="209" y="145"/>
                    </a:cubicBezTo>
                    <a:cubicBezTo>
                      <a:pt x="224" y="156"/>
                      <a:pt x="219" y="175"/>
                      <a:pt x="221" y="204"/>
                    </a:cubicBezTo>
                    <a:lnTo>
                      <a:pt x="218" y="321"/>
                    </a:lnTo>
                    <a:cubicBezTo>
                      <a:pt x="216" y="348"/>
                      <a:pt x="212" y="367"/>
                      <a:pt x="209" y="365"/>
                    </a:cubicBezTo>
                    <a:cubicBezTo>
                      <a:pt x="199" y="370"/>
                      <a:pt x="200" y="335"/>
                      <a:pt x="196" y="308"/>
                    </a:cubicBezTo>
                    <a:lnTo>
                      <a:pt x="187" y="202"/>
                    </a:lnTo>
                    <a:cubicBezTo>
                      <a:pt x="182" y="204"/>
                      <a:pt x="177" y="260"/>
                      <a:pt x="170" y="321"/>
                    </a:cubicBezTo>
                    <a:lnTo>
                      <a:pt x="144" y="569"/>
                    </a:lnTo>
                    <a:lnTo>
                      <a:pt x="78" y="565"/>
                    </a:lnTo>
                    <a:lnTo>
                      <a:pt x="50" y="325"/>
                    </a:lnTo>
                    <a:cubicBezTo>
                      <a:pt x="39" y="255"/>
                      <a:pt x="37" y="211"/>
                      <a:pt x="33" y="208"/>
                    </a:cubicBezTo>
                    <a:lnTo>
                      <a:pt x="25" y="310"/>
                    </a:lnTo>
                    <a:cubicBezTo>
                      <a:pt x="22" y="336"/>
                      <a:pt x="16" y="366"/>
                      <a:pt x="12" y="365"/>
                    </a:cubicBezTo>
                    <a:cubicBezTo>
                      <a:pt x="4" y="365"/>
                      <a:pt x="2" y="335"/>
                      <a:pt x="1" y="305"/>
                    </a:cubicBezTo>
                    <a:cubicBezTo>
                      <a:pt x="0" y="275"/>
                      <a:pt x="3" y="212"/>
                      <a:pt x="7" y="184"/>
                    </a:cubicBezTo>
                    <a:cubicBezTo>
                      <a:pt x="12" y="157"/>
                      <a:pt x="7" y="150"/>
                      <a:pt x="23" y="140"/>
                    </a:cubicBezTo>
                    <a:cubicBezTo>
                      <a:pt x="39" y="131"/>
                      <a:pt x="89" y="131"/>
                      <a:pt x="102" y="124"/>
                    </a:cubicBezTo>
                    <a:cubicBezTo>
                      <a:pt x="106" y="120"/>
                      <a:pt x="108" y="108"/>
                      <a:pt x="103" y="101"/>
                    </a:cubicBezTo>
                    <a:close/>
                  </a:path>
                </a:pathLst>
              </a:custGeom>
              <a:gradFill rotWithShape="1">
                <a:gsLst>
                  <a:gs pos="0">
                    <a:srgbClr val="FFFFFF"/>
                  </a:gs>
                  <a:gs pos="100000">
                    <a:srgbClr val="767676"/>
                  </a:gs>
                </a:gsLst>
                <a:lin ang="5400000" scaled="1"/>
              </a:gradFill>
              <a:ln w="9525">
                <a:round/>
                <a:headEnd/>
                <a:tailEnd/>
              </a:ln>
              <a:scene3d>
                <a:camera prst="legacyPerspectiveTopRight">
                  <a:rot lat="0" lon="899994" rev="0"/>
                </a:camera>
                <a:lightRig rig="legacyFlat1" dir="t"/>
              </a:scene3d>
              <a:sp3d extrusionH="36500" prstMaterial="legacyMetal">
                <a:bevelT w="13500" h="13500" prst="angle"/>
                <a:bevelB w="13500" h="13500" prst="angle"/>
                <a:extrusionClr>
                  <a:srgbClr val="333333"/>
                </a:extrusionClr>
                <a:contourClr>
                  <a:srgbClr val="FFFFFF"/>
                </a:contourClr>
              </a:sp3d>
            </p:spPr>
            <p:txBody>
              <a:bodyPr>
                <a:flatTx/>
              </a:bodyPr>
              <a:lstStyle/>
              <a:p>
                <a:pPr eaLnBrk="0" fontAlgn="base" hangingPunct="0">
                  <a:spcBef>
                    <a:spcPct val="0"/>
                  </a:spcBef>
                  <a:spcAft>
                    <a:spcPct val="0"/>
                  </a:spcAft>
                </a:pPr>
                <a:endParaRPr lang="zh-CN" altLang="en-US">
                  <a:solidFill>
                    <a:srgbClr val="124B98"/>
                  </a:solidFill>
                  <a:latin typeface="Arial" panose="020B0604020202020204" pitchFamily="34" charset="0"/>
                </a:endParaRPr>
              </a:p>
            </p:txBody>
          </p:sp>
        </p:grpSp>
      </p:grpSp>
      <p:sp>
        <p:nvSpPr>
          <p:cNvPr id="93" name="AutoShape 53"/>
          <p:cNvSpPr>
            <a:spLocks noChangeArrowheads="1"/>
          </p:cNvSpPr>
          <p:nvPr/>
        </p:nvSpPr>
        <p:spPr bwMode="ltGray">
          <a:xfrm>
            <a:off x="5965494" y="1598368"/>
            <a:ext cx="455613" cy="277530"/>
          </a:xfrm>
          <a:prstGeom prst="downArrow">
            <a:avLst>
              <a:gd name="adj1" fmla="val 58889"/>
              <a:gd name="adj2" fmla="val 60000"/>
            </a:avLst>
          </a:prstGeom>
          <a:solidFill>
            <a:srgbClr val="1BABE5"/>
          </a:solidFill>
          <a:ln w="19050">
            <a:solidFill>
              <a:srgbClr val="FFFFFF"/>
            </a:solidFill>
            <a:miter lim="800000"/>
            <a:headEnd/>
            <a:tailEnd/>
          </a:ln>
          <a:effectLst>
            <a:outerShdw dist="35921" dir="2700000" algn="ctr" rotWithShape="0">
              <a:srgbClr val="DDDDDD"/>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94" name="AutoShape 54"/>
          <p:cNvSpPr>
            <a:spLocks noChangeArrowheads="1"/>
          </p:cNvSpPr>
          <p:nvPr/>
        </p:nvSpPr>
        <p:spPr bwMode="ltGray">
          <a:xfrm>
            <a:off x="5894325" y="3395664"/>
            <a:ext cx="455613" cy="241654"/>
          </a:xfrm>
          <a:prstGeom prst="downArrow">
            <a:avLst>
              <a:gd name="adj1" fmla="val 58889"/>
              <a:gd name="adj2" fmla="val 60000"/>
            </a:avLst>
          </a:prstGeom>
          <a:solidFill>
            <a:srgbClr val="1BABE5"/>
          </a:solidFill>
          <a:ln w="19050">
            <a:solidFill>
              <a:srgbClr val="FFFFFF"/>
            </a:solidFill>
            <a:miter lim="800000"/>
            <a:headEnd/>
            <a:tailEnd/>
          </a:ln>
          <a:effectLst>
            <a:outerShdw dist="35921" dir="2700000" algn="ctr" rotWithShape="0">
              <a:srgbClr val="DDDDDD"/>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96" name="AutoShape 7"/>
          <p:cNvSpPr>
            <a:spLocks noChangeArrowheads="1"/>
          </p:cNvSpPr>
          <p:nvPr/>
        </p:nvSpPr>
        <p:spPr bwMode="black">
          <a:xfrm>
            <a:off x="1003616" y="1479054"/>
            <a:ext cx="228600" cy="228600"/>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FFFFFF">
              <a:alpha val="59999"/>
            </a:srgbClr>
          </a:solidFill>
          <a:ln w="9525">
            <a:solidFill>
              <a:srgbClr val="4976D1"/>
            </a:solidFill>
            <a:round/>
            <a:headEnd/>
            <a:tailEnd/>
          </a:ln>
        </p:spPr>
        <p:txBody>
          <a:bodyPr wrap="none" anchor="ct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97" name="Line 10"/>
          <p:cNvSpPr>
            <a:spLocks noChangeShapeType="1"/>
          </p:cNvSpPr>
          <p:nvPr/>
        </p:nvSpPr>
        <p:spPr bwMode="gray">
          <a:xfrm flipH="1">
            <a:off x="148289" y="1607389"/>
            <a:ext cx="969627" cy="2343120"/>
          </a:xfrm>
          <a:prstGeom prst="line">
            <a:avLst/>
          </a:prstGeom>
          <a:noFill/>
          <a:ln w="9525">
            <a:solidFill>
              <a:srgbClr val="4976D1">
                <a:alpha val="39999"/>
              </a:srgbClr>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3" name="矩形 2"/>
          <p:cNvSpPr/>
          <p:nvPr/>
        </p:nvSpPr>
        <p:spPr>
          <a:xfrm>
            <a:off x="3448514" y="4349042"/>
            <a:ext cx="5724703" cy="338554"/>
          </a:xfrm>
          <a:prstGeom prst="rect">
            <a:avLst/>
          </a:prstGeom>
        </p:spPr>
        <p:txBody>
          <a:bodyPr wrap="square">
            <a:spAutoFit/>
          </a:bodyPr>
          <a:lstStyle/>
          <a:p>
            <a:r>
              <a:rPr lang="zh-CN" altLang="zh-CN" sz="1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清江浦淮安市大治路</a:t>
            </a:r>
            <a:r>
              <a:rPr lang="en-US" altLang="zh-CN" sz="1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22</a:t>
            </a:r>
            <a:r>
              <a:rPr lang="zh-CN" altLang="zh-CN" sz="1600" b="1"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号培训中心一楼（</a:t>
            </a:r>
            <a:r>
              <a:rPr lang="zh-CN" altLang="zh-CN" sz="1600" b="1" kern="100" dirty="0">
                <a:solidFill>
                  <a:srgbClr val="FF0000"/>
                </a:solidFill>
                <a:latin typeface="微软雅黑" panose="020B0503020204020204" pitchFamily="34" charset="-122"/>
                <a:ea typeface="微软雅黑" panose="020B0503020204020204" pitchFamily="34" charset="-122"/>
                <a:cs typeface="Times New Roman" panose="02020603050405020304" pitchFamily="18" charset="0"/>
              </a:rPr>
              <a:t>携带本人身份证）</a:t>
            </a:r>
            <a:endParaRPr lang="zh-CN" altLang="en-US" sz="1600" b="1" dirty="0">
              <a:latin typeface="微软雅黑" panose="020B0503020204020204" pitchFamily="34" charset="-122"/>
              <a:ea typeface="微软雅黑" panose="020B0503020204020204" pitchFamily="34" charset="-122"/>
            </a:endParaRPr>
          </a:p>
        </p:txBody>
      </p:sp>
      <p:sp>
        <p:nvSpPr>
          <p:cNvPr id="4" name="矩形 3"/>
          <p:cNvSpPr/>
          <p:nvPr/>
        </p:nvSpPr>
        <p:spPr>
          <a:xfrm>
            <a:off x="2366958" y="4198892"/>
            <a:ext cx="1075955" cy="523220"/>
          </a:xfrm>
          <a:prstGeom prst="rect">
            <a:avLst/>
          </a:prstGeom>
          <a:solidFill>
            <a:schemeClr val="tx2">
              <a:lumMod val="75000"/>
            </a:schemeClr>
          </a:solidFill>
        </p:spPr>
        <p:txBody>
          <a:bodyPr wrap="square">
            <a:spAutoFit/>
          </a:bodyPr>
          <a:lstStyle/>
          <a:p>
            <a:pPr algn="dist"/>
            <a:r>
              <a:rPr lang="zh-CN" altLang="zh-CN" sz="14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社会保障卡</a:t>
            </a:r>
            <a:endParaRPr lang="en-US" altLang="zh-CN" sz="14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a:p>
            <a:pPr algn="dist"/>
            <a:r>
              <a:rPr lang="zh-CN" altLang="zh-CN" sz="1400" b="1" kern="100"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办理地点</a:t>
            </a:r>
            <a:endParaRPr lang="zh-CN" altLang="en-US" sz="1400" dirty="0">
              <a:solidFill>
                <a:schemeClr val="bg1"/>
              </a:solidFill>
            </a:endParaRPr>
          </a:p>
        </p:txBody>
      </p:sp>
    </p:spTree>
    <p:extLst>
      <p:ext uri="{BB962C8B-B14F-4D97-AF65-F5344CB8AC3E}">
        <p14:creationId xmlns:p14="http://schemas.microsoft.com/office/powerpoint/2010/main" val="2032751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pPr algn="ctr"/>
            <a:r>
              <a:rPr lang="zh-CN" altLang="en-US" dirty="0"/>
              <a:t>第十二部分</a:t>
            </a:r>
          </a:p>
        </p:txBody>
      </p:sp>
      <p:sp>
        <p:nvSpPr>
          <p:cNvPr id="3" name="文本占位符 2"/>
          <p:cNvSpPr>
            <a:spLocks noGrp="1"/>
          </p:cNvSpPr>
          <p:nvPr>
            <p:ph type="body" sz="quarter" idx="14"/>
          </p:nvPr>
        </p:nvSpPr>
        <p:spPr/>
        <p:txBody>
          <a:bodyPr>
            <a:normAutofit fontScale="92500"/>
          </a:bodyPr>
          <a:lstStyle/>
          <a:p>
            <a:r>
              <a:rPr lang="zh-CN" altLang="zh-CN" b="1" dirty="0">
                <a:latin typeface="微软雅黑" panose="020B0503020204020204" pitchFamily="34" charset="-122"/>
                <a:ea typeface="微软雅黑" panose="020B0503020204020204" pitchFamily="34" charset="-122"/>
              </a:rPr>
              <a:t>淮安市清江浦区</a:t>
            </a:r>
            <a:r>
              <a:rPr lang="zh-CN" altLang="en-US" b="1" dirty="0">
                <a:latin typeface="微软雅黑" panose="020B0503020204020204" pitchFamily="34" charset="-122"/>
                <a:ea typeface="微软雅黑" panose="020B0503020204020204" pitchFamily="34" charset="-122"/>
              </a:rPr>
              <a:t>城乡</a:t>
            </a:r>
            <a:r>
              <a:rPr lang="zh-CN" altLang="zh-CN" b="1" dirty="0">
                <a:latin typeface="微软雅黑" panose="020B0503020204020204" pitchFamily="34" charset="-122"/>
                <a:ea typeface="微软雅黑" panose="020B0503020204020204" pitchFamily="34" charset="-122"/>
              </a:rPr>
              <a:t>居民医疗保险定点医院</a:t>
            </a:r>
            <a:endParaRPr lang="zh-CN" altLang="en-US" b="1"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4279527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48084"/>
            <a:ext cx="7920880" cy="647700"/>
          </a:xfrm>
        </p:spPr>
        <p:txBody>
          <a:bodyPr>
            <a:normAutofit/>
          </a:bodyPr>
          <a:lstStyle/>
          <a:p>
            <a:r>
              <a:rPr lang="zh-CN" altLang="en-US" dirty="0"/>
              <a:t>十二、</a:t>
            </a:r>
            <a:r>
              <a:rPr lang="zh-CN" altLang="zh-CN" dirty="0"/>
              <a:t>淮安市清江浦区</a:t>
            </a:r>
            <a:r>
              <a:rPr lang="zh-CN" altLang="en-US" dirty="0"/>
              <a:t>城乡</a:t>
            </a:r>
            <a:r>
              <a:rPr lang="zh-CN" altLang="zh-CN" dirty="0"/>
              <a:t>居民医疗保险市内定点医院</a:t>
            </a:r>
            <a:endParaRPr lang="zh-CN" altLang="en-US" dirty="0"/>
          </a:p>
        </p:txBody>
      </p:sp>
      <p:sp>
        <p:nvSpPr>
          <p:cNvPr id="3" name="Line 18"/>
          <p:cNvSpPr>
            <a:spLocks noChangeShapeType="1"/>
          </p:cNvSpPr>
          <p:nvPr/>
        </p:nvSpPr>
        <p:spPr bwMode="white">
          <a:xfrm flipV="1">
            <a:off x="609600" y="987574"/>
            <a:ext cx="0" cy="31242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sz="1600">
              <a:solidFill>
                <a:schemeClr val="tx2"/>
              </a:solidFill>
              <a:latin typeface="微软雅黑" panose="020B0503020204020204" pitchFamily="34" charset="-122"/>
              <a:ea typeface="微软雅黑" panose="020B0503020204020204" pitchFamily="34" charset="-122"/>
            </a:endParaRPr>
          </a:p>
        </p:txBody>
      </p:sp>
      <p:sp>
        <p:nvSpPr>
          <p:cNvPr id="4" name="Rectangle 24"/>
          <p:cNvSpPr>
            <a:spLocks noChangeArrowheads="1"/>
          </p:cNvSpPr>
          <p:nvPr/>
        </p:nvSpPr>
        <p:spPr bwMode="black">
          <a:xfrm>
            <a:off x="838200" y="987574"/>
            <a:ext cx="27432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lnSpc>
                <a:spcPct val="150000"/>
              </a:lnSpc>
              <a:spcBef>
                <a:spcPct val="0"/>
              </a:spcBef>
              <a:buClrTx/>
              <a:buFont typeface="Wingdings" panose="05000000000000000000" pitchFamily="2" charset="2"/>
              <a:buChar char="Ø"/>
            </a:pPr>
            <a:r>
              <a:rPr lang="zh-CN" altLang="en-US" sz="1600" b="1" dirty="0">
                <a:solidFill>
                  <a:schemeClr val="tx2"/>
                </a:solidFill>
                <a:latin typeface="微软雅黑" panose="020B0503020204020204" pitchFamily="34" charset="-122"/>
                <a:ea typeface="微软雅黑" panose="020B0503020204020204" pitchFamily="34" charset="-122"/>
              </a:rPr>
              <a:t>淮安市第一人民医院</a:t>
            </a:r>
          </a:p>
          <a:p>
            <a:pPr>
              <a:lnSpc>
                <a:spcPct val="150000"/>
              </a:lnSpc>
              <a:spcBef>
                <a:spcPct val="0"/>
              </a:spcBef>
              <a:buClrTx/>
              <a:buFont typeface="Wingdings" panose="05000000000000000000" pitchFamily="2" charset="2"/>
              <a:buChar char="Ø"/>
            </a:pPr>
            <a:r>
              <a:rPr lang="zh-CN" altLang="en-US" sz="1600" b="1" dirty="0">
                <a:solidFill>
                  <a:schemeClr val="tx2"/>
                </a:solidFill>
                <a:latin typeface="微软雅黑" panose="020B0503020204020204" pitchFamily="34" charset="-122"/>
                <a:ea typeface="微软雅黑" panose="020B0503020204020204" pitchFamily="34" charset="-122"/>
              </a:rPr>
              <a:t>淮安市第二人民医院</a:t>
            </a:r>
          </a:p>
          <a:p>
            <a:pPr>
              <a:lnSpc>
                <a:spcPct val="150000"/>
              </a:lnSpc>
              <a:spcBef>
                <a:spcPct val="0"/>
              </a:spcBef>
              <a:buClrTx/>
              <a:buFont typeface="Wingdings" panose="05000000000000000000" pitchFamily="2" charset="2"/>
              <a:buChar char="Ø"/>
            </a:pPr>
            <a:r>
              <a:rPr lang="zh-CN" altLang="en-US" sz="1600" b="1" dirty="0">
                <a:solidFill>
                  <a:schemeClr val="tx2"/>
                </a:solidFill>
                <a:latin typeface="微软雅黑" panose="020B0503020204020204" pitchFamily="34" charset="-122"/>
                <a:ea typeface="微软雅黑" panose="020B0503020204020204" pitchFamily="34" charset="-122"/>
              </a:rPr>
              <a:t>淮安市第三人民医院</a:t>
            </a:r>
          </a:p>
          <a:p>
            <a:pPr>
              <a:lnSpc>
                <a:spcPct val="150000"/>
              </a:lnSpc>
              <a:spcBef>
                <a:spcPct val="0"/>
              </a:spcBef>
              <a:buClrTx/>
              <a:buFont typeface="Wingdings" panose="05000000000000000000" pitchFamily="2" charset="2"/>
              <a:buChar char="Ø"/>
            </a:pPr>
            <a:r>
              <a:rPr lang="zh-CN" altLang="en-US" sz="1600" b="1" dirty="0">
                <a:solidFill>
                  <a:schemeClr val="tx2"/>
                </a:solidFill>
                <a:latin typeface="微软雅黑" panose="020B0503020204020204" pitchFamily="34" charset="-122"/>
                <a:ea typeface="微软雅黑" panose="020B0503020204020204" pitchFamily="34" charset="-122"/>
              </a:rPr>
              <a:t>淮安市第四人民医院</a:t>
            </a:r>
          </a:p>
          <a:p>
            <a:pPr eaLnBrk="1" hangingPunct="1">
              <a:lnSpc>
                <a:spcPct val="150000"/>
              </a:lnSpc>
              <a:spcBef>
                <a:spcPct val="0"/>
              </a:spcBef>
              <a:buClrTx/>
              <a:buFont typeface="Wingdings" panose="05000000000000000000" pitchFamily="2" charset="2"/>
              <a:buChar char="Ø"/>
            </a:pPr>
            <a:r>
              <a:rPr lang="zh-CN" altLang="en-US" sz="1600" b="1" dirty="0">
                <a:solidFill>
                  <a:schemeClr val="tx2"/>
                </a:solidFill>
                <a:latin typeface="微软雅黑" panose="020B0503020204020204" pitchFamily="34" charset="-122"/>
                <a:ea typeface="微软雅黑" panose="020B0503020204020204" pitchFamily="34" charset="-122"/>
              </a:rPr>
              <a:t>解放军第八二医院</a:t>
            </a:r>
          </a:p>
          <a:p>
            <a:pPr eaLnBrk="1" hangingPunct="1">
              <a:lnSpc>
                <a:spcPct val="150000"/>
              </a:lnSpc>
              <a:spcBef>
                <a:spcPct val="0"/>
              </a:spcBef>
              <a:buClrTx/>
              <a:buFont typeface="Wingdings" panose="05000000000000000000" pitchFamily="2" charset="2"/>
              <a:buChar char="Ø"/>
            </a:pPr>
            <a:r>
              <a:rPr lang="zh-CN" altLang="en-US" sz="1600" b="1" dirty="0">
                <a:solidFill>
                  <a:schemeClr val="tx2"/>
                </a:solidFill>
                <a:latin typeface="微软雅黑" panose="020B0503020204020204" pitchFamily="34" charset="-122"/>
                <a:ea typeface="微软雅黑" panose="020B0503020204020204" pitchFamily="34" charset="-122"/>
              </a:rPr>
              <a:t>淮安市妇幼保健医院</a:t>
            </a:r>
          </a:p>
          <a:p>
            <a:pPr eaLnBrk="1" hangingPunct="1">
              <a:lnSpc>
                <a:spcPct val="150000"/>
              </a:lnSpc>
              <a:spcBef>
                <a:spcPct val="0"/>
              </a:spcBef>
              <a:buClrTx/>
              <a:buFont typeface="Wingdings" panose="05000000000000000000" pitchFamily="2" charset="2"/>
              <a:buChar char="Ø"/>
            </a:pPr>
            <a:r>
              <a:rPr lang="zh-CN" altLang="en-US" sz="1600" b="1" dirty="0">
                <a:solidFill>
                  <a:schemeClr val="tx2"/>
                </a:solidFill>
                <a:latin typeface="微软雅黑" panose="020B0503020204020204" pitchFamily="34" charset="-122"/>
                <a:ea typeface="微软雅黑" panose="020B0503020204020204" pitchFamily="34" charset="-122"/>
              </a:rPr>
              <a:t>淮安市淮阴医院</a:t>
            </a:r>
          </a:p>
        </p:txBody>
      </p:sp>
      <p:sp>
        <p:nvSpPr>
          <p:cNvPr id="5" name="Line 18"/>
          <p:cNvSpPr>
            <a:spLocks noChangeShapeType="1"/>
          </p:cNvSpPr>
          <p:nvPr/>
        </p:nvSpPr>
        <p:spPr bwMode="white">
          <a:xfrm flipV="1">
            <a:off x="4267200" y="1063774"/>
            <a:ext cx="0" cy="30480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CN" altLang="en-US" sz="1600">
              <a:solidFill>
                <a:schemeClr val="tx2"/>
              </a:solidFill>
              <a:latin typeface="微软雅黑" panose="020B0503020204020204" pitchFamily="34" charset="-122"/>
              <a:ea typeface="微软雅黑" panose="020B0503020204020204" pitchFamily="34" charset="-122"/>
            </a:endParaRPr>
          </a:p>
        </p:txBody>
      </p:sp>
      <p:sp>
        <p:nvSpPr>
          <p:cNvPr id="6" name="Rectangle 10"/>
          <p:cNvSpPr>
            <a:spLocks noChangeArrowheads="1"/>
          </p:cNvSpPr>
          <p:nvPr/>
        </p:nvSpPr>
        <p:spPr bwMode="auto">
          <a:xfrm>
            <a:off x="4419600" y="1216174"/>
            <a:ext cx="4524375" cy="1938992"/>
          </a:xfrm>
          <a:prstGeom prst="rect">
            <a:avLst/>
          </a:prstGeom>
          <a:noFill/>
          <a:ln w="9525">
            <a:noFill/>
            <a:miter lim="800000"/>
            <a:headEnd/>
            <a:tailEnd/>
          </a:ln>
          <a:effectLst>
            <a:prstShdw prst="shdw17" dist="17961" dir="2700000">
              <a:schemeClr val="accent1">
                <a:gamma/>
                <a:shade val="60000"/>
                <a:invGamma/>
                <a:alpha val="50000"/>
              </a:schemeClr>
            </a:prstShdw>
          </a:effectLst>
        </p:spPr>
        <p:txBody>
          <a:bodyPr>
            <a:spAutoFit/>
          </a:bodyPr>
          <a:lstStyle/>
          <a:p>
            <a:pPr eaLnBrk="1" hangingPunct="1">
              <a:lnSpc>
                <a:spcPct val="150000"/>
              </a:lnSpc>
              <a:buFont typeface="Wingdings" pitchFamily="2" charset="2"/>
              <a:buChar char="Ø"/>
              <a:defRPr/>
            </a:pPr>
            <a:r>
              <a:rPr lang="zh-CN" altLang="en-US" sz="1600" b="1" dirty="0">
                <a:solidFill>
                  <a:schemeClr val="tx2"/>
                </a:solidFill>
                <a:latin typeface="微软雅黑" panose="020B0503020204020204" pitchFamily="34" charset="-122"/>
                <a:ea typeface="微软雅黑" panose="020B0503020204020204" pitchFamily="34" charset="-122"/>
              </a:rPr>
              <a:t>淮安市中医院</a:t>
            </a:r>
          </a:p>
          <a:p>
            <a:pPr>
              <a:lnSpc>
                <a:spcPct val="150000"/>
              </a:lnSpc>
              <a:buFont typeface="Wingdings" pitchFamily="2" charset="2"/>
              <a:buChar char="Ø"/>
              <a:defRPr/>
            </a:pPr>
            <a:r>
              <a:rPr lang="zh-CN" altLang="en-US" sz="1600" b="1" dirty="0">
                <a:solidFill>
                  <a:schemeClr val="tx2"/>
                </a:solidFill>
                <a:latin typeface="微软雅黑" panose="020B0503020204020204" pitchFamily="34" charset="-122"/>
                <a:ea typeface="微软雅黑" panose="020B0503020204020204" pitchFamily="34" charset="-122"/>
              </a:rPr>
              <a:t>淮安市第一人民医院一分院</a:t>
            </a:r>
          </a:p>
          <a:p>
            <a:pPr>
              <a:lnSpc>
                <a:spcPct val="150000"/>
              </a:lnSpc>
              <a:buFont typeface="Wingdings" pitchFamily="2" charset="2"/>
              <a:buChar char="Ø"/>
              <a:defRPr/>
            </a:pPr>
            <a:r>
              <a:rPr lang="zh-CN" altLang="en-US" sz="1600" b="1" dirty="0">
                <a:solidFill>
                  <a:schemeClr val="tx2"/>
                </a:solidFill>
                <a:latin typeface="微软雅黑" panose="020B0503020204020204" pitchFamily="34" charset="-122"/>
                <a:ea typeface="微软雅黑" panose="020B0503020204020204" pitchFamily="34" charset="-122"/>
              </a:rPr>
              <a:t>淮安市第二人民医院二分院</a:t>
            </a:r>
          </a:p>
          <a:p>
            <a:pPr eaLnBrk="1" hangingPunct="1">
              <a:lnSpc>
                <a:spcPct val="150000"/>
              </a:lnSpc>
              <a:buFont typeface="Wingdings" pitchFamily="2" charset="2"/>
              <a:buChar char="Ø"/>
              <a:defRPr/>
            </a:pPr>
            <a:r>
              <a:rPr lang="zh-CN" altLang="en-US" sz="1600" b="1" dirty="0">
                <a:solidFill>
                  <a:schemeClr val="tx2"/>
                </a:solidFill>
                <a:latin typeface="微软雅黑" panose="020B0503020204020204" pitchFamily="34" charset="-122"/>
                <a:ea typeface="微软雅黑" panose="020B0503020204020204" pitchFamily="34" charset="-122"/>
              </a:rPr>
              <a:t>淮安市淮西社区卫生服务中心</a:t>
            </a:r>
          </a:p>
          <a:p>
            <a:pPr eaLnBrk="1" hangingPunct="1">
              <a:lnSpc>
                <a:spcPct val="150000"/>
              </a:lnSpc>
              <a:buFont typeface="Wingdings" pitchFamily="2" charset="2"/>
              <a:buNone/>
              <a:defRPr/>
            </a:pPr>
            <a:r>
              <a:rPr lang="zh-CN" altLang="en-US" sz="1600" b="1" dirty="0">
                <a:solidFill>
                  <a:schemeClr val="tx2"/>
                </a:solidFill>
                <a:latin typeface="微软雅黑" panose="020B0503020204020204" pitchFamily="34" charset="-122"/>
                <a:ea typeface="微软雅黑" panose="020B0503020204020204" pitchFamily="34" charset="-122"/>
              </a:rPr>
              <a:t>         </a:t>
            </a:r>
          </a:p>
        </p:txBody>
      </p:sp>
    </p:spTree>
    <p:extLst>
      <p:ext uri="{BB962C8B-B14F-4D97-AF65-F5344CB8AC3E}">
        <p14:creationId xmlns:p14="http://schemas.microsoft.com/office/powerpoint/2010/main" val="2506860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占位符 3"/>
          <p:cNvSpPr>
            <a:spLocks noGrp="1"/>
          </p:cNvSpPr>
          <p:nvPr>
            <p:ph type="body" sz="quarter" idx="13"/>
          </p:nvPr>
        </p:nvSpPr>
        <p:spPr/>
        <p:txBody>
          <a:bodyPr/>
          <a:lstStyle/>
          <a:p>
            <a:pPr algn="ctr"/>
            <a:r>
              <a:rPr lang="zh-CN" altLang="en-US" dirty="0"/>
              <a:t>第一部分</a:t>
            </a:r>
          </a:p>
        </p:txBody>
      </p:sp>
      <p:sp>
        <p:nvSpPr>
          <p:cNvPr id="5" name="文本占位符 4"/>
          <p:cNvSpPr>
            <a:spLocks noGrp="1"/>
          </p:cNvSpPr>
          <p:nvPr>
            <p:ph type="body" sz="quarter" idx="14"/>
          </p:nvPr>
        </p:nvSpPr>
        <p:spPr/>
        <p:txBody>
          <a:bodyPr/>
          <a:lstStyle/>
          <a:p>
            <a:r>
              <a:rPr lang="zh-CN" altLang="en-US" b="1" dirty="0">
                <a:latin typeface="微软雅黑" panose="020B0503020204020204" pitchFamily="34" charset="-122"/>
                <a:ea typeface="微软雅黑" panose="020B0503020204020204" pitchFamily="34" charset="-122"/>
              </a:rPr>
              <a:t>政策依据</a:t>
            </a:r>
          </a:p>
        </p:txBody>
      </p:sp>
    </p:spTree>
    <p:extLst>
      <p:ext uri="{BB962C8B-B14F-4D97-AF65-F5344CB8AC3E}">
        <p14:creationId xmlns:p14="http://schemas.microsoft.com/office/powerpoint/2010/main" val="37075576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50000">
              <a:schemeClr val="accent1">
                <a:hueOff val="0"/>
                <a:satOff val="0"/>
                <a:lumOff val="0"/>
                <a:alphaOff val="0"/>
                <a:shade val="93000"/>
                <a:satMod val="130000"/>
              </a:schemeClr>
            </a:gs>
            <a:gs pos="90000">
              <a:schemeClr val="accent5">
                <a:lumMod val="60000"/>
                <a:lumOff val="4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5" name="矩形 4"/>
          <p:cNvSpPr/>
          <p:nvPr/>
        </p:nvSpPr>
        <p:spPr>
          <a:xfrm>
            <a:off x="457200" y="1664449"/>
            <a:ext cx="8229600" cy="200902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2960"/>
            <a:endParaRPr lang="zh-CN" altLang="en-US" sz="1620">
              <a:solidFill>
                <a:prstClr val="white"/>
              </a:solidFill>
              <a:latin typeface="Franklin Gothic Medium"/>
              <a:ea typeface="微软雅黑"/>
            </a:endParaRPr>
          </a:p>
        </p:txBody>
      </p:sp>
      <p:sp>
        <p:nvSpPr>
          <p:cNvPr id="6" name="矩形 5"/>
          <p:cNvSpPr/>
          <p:nvPr/>
        </p:nvSpPr>
        <p:spPr>
          <a:xfrm>
            <a:off x="457200" y="1405220"/>
            <a:ext cx="8229600" cy="259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2960"/>
            <a:endParaRPr lang="zh-CN" altLang="en-US" sz="1620">
              <a:solidFill>
                <a:prstClr val="white"/>
              </a:solidFill>
              <a:latin typeface="Franklin Gothic Medium"/>
              <a:ea typeface="微软雅黑"/>
            </a:endParaRPr>
          </a:p>
        </p:txBody>
      </p:sp>
      <p:sp>
        <p:nvSpPr>
          <p:cNvPr id="7" name="矩形 6"/>
          <p:cNvSpPr/>
          <p:nvPr/>
        </p:nvSpPr>
        <p:spPr>
          <a:xfrm>
            <a:off x="457200" y="3604334"/>
            <a:ext cx="8229600" cy="259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22960"/>
            <a:endParaRPr lang="zh-CN" altLang="en-US" sz="1620">
              <a:solidFill>
                <a:prstClr val="white"/>
              </a:solidFill>
              <a:latin typeface="Franklin Gothic Medium"/>
              <a:ea typeface="微软雅黑"/>
            </a:endParaRPr>
          </a:p>
        </p:txBody>
      </p:sp>
      <p:sp>
        <p:nvSpPr>
          <p:cNvPr id="2" name="TextBox 1"/>
          <p:cNvSpPr txBox="1"/>
          <p:nvPr/>
        </p:nvSpPr>
        <p:spPr>
          <a:xfrm>
            <a:off x="2195736" y="2068795"/>
            <a:ext cx="5262979" cy="1200329"/>
          </a:xfrm>
          <a:prstGeom prst="rect">
            <a:avLst/>
          </a:prstGeom>
          <a:noFill/>
        </p:spPr>
        <p:txBody>
          <a:bodyPr wrap="none" rtlCol="0">
            <a:spAutoFit/>
          </a:bodyPr>
          <a:lstStyle/>
          <a:p>
            <a:pPr algn="ctr" defTabSz="822960"/>
            <a:r>
              <a:rPr lang="zh-CN" altLang="en-US" sz="3600" b="1" dirty="0">
                <a:solidFill>
                  <a:srgbClr val="FF0000"/>
                </a:solidFill>
                <a:latin typeface="Arial" pitchFamily="34" charset="0"/>
                <a:ea typeface="微软雅黑"/>
                <a:cs typeface="Arial" pitchFamily="34" charset="0"/>
              </a:rPr>
              <a:t>请同学们认真研读政策！</a:t>
            </a:r>
            <a:endParaRPr lang="en-US" altLang="zh-CN" sz="3600" b="1" dirty="0">
              <a:solidFill>
                <a:srgbClr val="FF0000"/>
              </a:solidFill>
              <a:latin typeface="Arial" pitchFamily="34" charset="0"/>
              <a:ea typeface="微软雅黑"/>
              <a:cs typeface="Arial" pitchFamily="34" charset="0"/>
            </a:endParaRPr>
          </a:p>
          <a:p>
            <a:pPr algn="ctr" defTabSz="822960"/>
            <a:r>
              <a:rPr lang="zh-CN" altLang="en-US" sz="3600" b="1" dirty="0">
                <a:solidFill>
                  <a:srgbClr val="FF0000"/>
                </a:solidFill>
                <a:latin typeface="Arial" pitchFamily="34" charset="0"/>
                <a:ea typeface="微软雅黑"/>
                <a:cs typeface="Arial" pitchFamily="34" charset="0"/>
              </a:rPr>
              <a:t>充分享受医保权益！</a:t>
            </a:r>
          </a:p>
        </p:txBody>
      </p:sp>
    </p:spTree>
    <p:extLst>
      <p:ext uri="{BB962C8B-B14F-4D97-AF65-F5344CB8AC3E}">
        <p14:creationId xmlns:p14="http://schemas.microsoft.com/office/powerpoint/2010/main" val="4010955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一、政策依据</a:t>
            </a:r>
          </a:p>
        </p:txBody>
      </p:sp>
      <p:sp>
        <p:nvSpPr>
          <p:cNvPr id="8" name="AutoShape 3"/>
          <p:cNvSpPr>
            <a:spLocks noChangeArrowheads="1"/>
          </p:cNvSpPr>
          <p:nvPr/>
        </p:nvSpPr>
        <p:spPr bwMode="auto">
          <a:xfrm>
            <a:off x="1356196" y="1059582"/>
            <a:ext cx="5880100" cy="3312368"/>
          </a:xfrm>
          <a:prstGeom prst="rightArrow">
            <a:avLst>
              <a:gd name="adj1" fmla="val 79306"/>
              <a:gd name="adj2" fmla="val 32395"/>
            </a:avLst>
          </a:prstGeom>
          <a:gradFill rotWithShape="1">
            <a:gsLst>
              <a:gs pos="0">
                <a:srgbClr val="4976D1">
                  <a:gamma/>
                  <a:tint val="0"/>
                  <a:invGamma/>
                </a:srgbClr>
              </a:gs>
              <a:gs pos="100000">
                <a:srgbClr val="4976D1"/>
              </a:gs>
            </a:gsLst>
            <a:lin ang="0" scaled="1"/>
          </a:gradFill>
          <a:ln w="9525">
            <a:no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9" name="AutoShape 4"/>
          <p:cNvSpPr>
            <a:spLocks noChangeArrowheads="1"/>
          </p:cNvSpPr>
          <p:nvPr/>
        </p:nvSpPr>
        <p:spPr bwMode="auto">
          <a:xfrm>
            <a:off x="395536" y="1572766"/>
            <a:ext cx="5688458" cy="638944"/>
          </a:xfrm>
          <a:prstGeom prst="roundRect">
            <a:avLst>
              <a:gd name="adj" fmla="val 9106"/>
            </a:avLst>
          </a:prstGeom>
          <a:solidFill>
            <a:schemeClr val="tx2">
              <a:lumMod val="60000"/>
              <a:lumOff val="40000"/>
            </a:schemeClr>
          </a:solidFill>
          <a:ln w="25400">
            <a:solidFill>
              <a:srgbClr val="FFFFFF"/>
            </a:solidFill>
            <a:round/>
            <a:headEnd/>
            <a:tailEnd/>
          </a:ln>
          <a:effectLst/>
        </p:spPr>
        <p:txBody>
          <a:bodyPr anchor="ctr"/>
          <a:lstStyle/>
          <a:p>
            <a:pPr lvl="0" algn="ctr" eaLnBrk="0" fontAlgn="base" hangingPunct="0">
              <a:spcBef>
                <a:spcPct val="0"/>
              </a:spcBef>
              <a:spcAft>
                <a:spcPct val="0"/>
              </a:spcAft>
              <a:defRPr/>
            </a:pPr>
            <a:r>
              <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a:t>
            </a:r>
            <a:r>
              <a:rPr lang="zh-CN" altLang="en-US" sz="1600" b="1" kern="0" dirty="0">
                <a:solidFill>
                  <a:srgbClr val="FFFFFF"/>
                </a:solidFill>
                <a:latin typeface="微软雅黑" panose="020B0503020204020204" pitchFamily="34" charset="-122"/>
                <a:ea typeface="微软雅黑" panose="020B0503020204020204" pitchFamily="34" charset="-122"/>
              </a:rPr>
              <a:t>国务院办公厅关于将大学生纳入城乡居民医疗保险试点范围的指导意见</a:t>
            </a:r>
            <a:r>
              <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a:t>
            </a: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（国办发</a:t>
            </a:r>
            <a:r>
              <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〔2008〕119</a:t>
            </a: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号）</a:t>
            </a:r>
            <a:endPar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AutoShape 5"/>
          <p:cNvSpPr>
            <a:spLocks noChangeArrowheads="1"/>
          </p:cNvSpPr>
          <p:nvPr/>
        </p:nvSpPr>
        <p:spPr bwMode="auto">
          <a:xfrm>
            <a:off x="395536" y="2308126"/>
            <a:ext cx="5688458" cy="767680"/>
          </a:xfrm>
          <a:prstGeom prst="roundRect">
            <a:avLst>
              <a:gd name="adj" fmla="val 9106"/>
            </a:avLst>
          </a:prstGeom>
          <a:solidFill>
            <a:schemeClr val="tx2">
              <a:lumMod val="75000"/>
            </a:schemeClr>
          </a:solidFill>
          <a:ln w="25400">
            <a:solidFill>
              <a:srgbClr val="FFFFFF"/>
            </a:solidFill>
            <a:round/>
            <a:headEnd/>
            <a:tailEnd/>
          </a:ln>
        </p:spPr>
        <p:txBody>
          <a:bodyPr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ctr" eaLnBrk="0" fontAlgn="base" hangingPunct="0">
              <a:spcBef>
                <a:spcPct val="0"/>
              </a:spcBef>
              <a:spcAft>
                <a:spcPct val="0"/>
              </a:spcAft>
              <a:buClrTx/>
              <a:buNone/>
              <a:defRPr/>
            </a:pPr>
            <a:r>
              <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a:t>
            </a:r>
            <a:r>
              <a:rPr lang="zh-CN" altLang="en-US" sz="1600" b="1" kern="0" dirty="0">
                <a:solidFill>
                  <a:srgbClr val="FFFFFF"/>
                </a:solidFill>
                <a:latin typeface="微软雅黑" panose="020B0503020204020204" pitchFamily="34" charset="-122"/>
                <a:ea typeface="微软雅黑" panose="020B0503020204020204" pitchFamily="34" charset="-122"/>
              </a:rPr>
              <a:t>省政府办公厅关于将大学生纳入城乡居民基本医疗保险的实施意见</a:t>
            </a:r>
            <a:r>
              <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a:t>
            </a: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（苏政办发</a:t>
            </a:r>
            <a:r>
              <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〔2009〕46</a:t>
            </a: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号）</a:t>
            </a:r>
            <a:endPar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AutoShape 6"/>
          <p:cNvSpPr>
            <a:spLocks noChangeArrowheads="1"/>
          </p:cNvSpPr>
          <p:nvPr/>
        </p:nvSpPr>
        <p:spPr bwMode="auto">
          <a:xfrm>
            <a:off x="395535" y="3147814"/>
            <a:ext cx="5688459" cy="704800"/>
          </a:xfrm>
          <a:prstGeom prst="roundRect">
            <a:avLst>
              <a:gd name="adj" fmla="val 9106"/>
            </a:avLst>
          </a:prstGeom>
          <a:solidFill>
            <a:schemeClr val="accent1">
              <a:lumMod val="75000"/>
            </a:schemeClr>
          </a:solidFill>
          <a:ln w="25400">
            <a:solidFill>
              <a:srgbClr val="FFFFFF"/>
            </a:solidFill>
            <a:round/>
            <a:headEnd/>
            <a:tailEnd/>
          </a:ln>
          <a:effectLst/>
        </p:spPr>
        <p:txBody>
          <a:bodyPr anchor="ct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a:t>
            </a: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市政府办公室关于将大学生纳入城乡居民基本医疗保险的实施意见</a:t>
            </a:r>
            <a:r>
              <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a:t>
            </a: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（淮政办发</a:t>
            </a:r>
            <a:r>
              <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〔2010〕43</a:t>
            </a:r>
            <a:r>
              <a:rPr kumimoji="0" lang="zh-CN" altLang="en-US"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号）</a:t>
            </a:r>
            <a:endParaRPr kumimoji="0" lang="en-US" altLang="zh-CN" sz="1600" b="1"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 name="AutoShape 7"/>
          <p:cNvSpPr>
            <a:spLocks noChangeArrowheads="1"/>
          </p:cNvSpPr>
          <p:nvPr/>
        </p:nvSpPr>
        <p:spPr bwMode="auto">
          <a:xfrm>
            <a:off x="6732240" y="2044266"/>
            <a:ext cx="2514600" cy="1295400"/>
          </a:xfrm>
          <a:prstGeom prst="roundRect">
            <a:avLst>
              <a:gd name="adj" fmla="val 9106"/>
            </a:avLst>
          </a:prstGeom>
          <a:noFill/>
          <a:ln w="9525">
            <a:noFill/>
            <a:round/>
            <a:headEnd/>
            <a:tailEnd/>
          </a:ln>
          <a:effectLst/>
        </p:spPr>
        <p:txBody>
          <a:bodyPr anchor="ctr"/>
          <a:lstStyle/>
          <a:p>
            <a:pPr algn="ctr" fontAlgn="base">
              <a:spcBef>
                <a:spcPct val="0"/>
              </a:spcBef>
              <a:spcAft>
                <a:spcPct val="0"/>
              </a:spcAft>
              <a:defRPr/>
            </a:pPr>
            <a:r>
              <a:rPr lang="zh-CN" altLang="en-US" sz="3600" b="1" dirty="0">
                <a:solidFill>
                  <a:srgbClr val="124B98"/>
                </a:solidFill>
                <a:effectLst>
                  <a:outerShdw blurRad="38100" dist="38100" dir="2700000" algn="tl">
                    <a:srgbClr val="C0C0C0"/>
                  </a:outerShdw>
                </a:effectLst>
                <a:latin typeface="Arial" panose="020B0604020202020204" pitchFamily="34" charset="0"/>
              </a:rPr>
              <a:t>政策</a:t>
            </a:r>
            <a:endParaRPr lang="en-US" altLang="zh-CN" sz="3600" b="1" dirty="0">
              <a:solidFill>
                <a:srgbClr val="124B98"/>
              </a:solidFill>
              <a:effectLst>
                <a:outerShdw blurRad="38100" dist="38100" dir="2700000" algn="tl">
                  <a:srgbClr val="C0C0C0"/>
                </a:outerShdw>
              </a:effectLst>
              <a:latin typeface="Arial" panose="020B0604020202020204" pitchFamily="34" charset="0"/>
            </a:endParaRPr>
          </a:p>
          <a:p>
            <a:pPr algn="ctr" fontAlgn="base">
              <a:spcBef>
                <a:spcPct val="0"/>
              </a:spcBef>
              <a:spcAft>
                <a:spcPct val="0"/>
              </a:spcAft>
              <a:defRPr/>
            </a:pPr>
            <a:r>
              <a:rPr lang="zh-CN" altLang="en-US" sz="3600" b="1" dirty="0">
                <a:solidFill>
                  <a:srgbClr val="124B98"/>
                </a:solidFill>
                <a:effectLst>
                  <a:outerShdw blurRad="38100" dist="38100" dir="2700000" algn="tl">
                    <a:srgbClr val="C0C0C0"/>
                  </a:outerShdw>
                </a:effectLst>
                <a:latin typeface="Arial" panose="020B0604020202020204" pitchFamily="34" charset="0"/>
              </a:rPr>
              <a:t>依据</a:t>
            </a:r>
          </a:p>
        </p:txBody>
      </p:sp>
    </p:spTree>
    <p:extLst>
      <p:ext uri="{BB962C8B-B14F-4D97-AF65-F5344CB8AC3E}">
        <p14:creationId xmlns:p14="http://schemas.microsoft.com/office/powerpoint/2010/main" val="361450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pPr algn="ctr"/>
            <a:r>
              <a:rPr lang="zh-CN" altLang="en-US" dirty="0"/>
              <a:t>第二部分</a:t>
            </a:r>
          </a:p>
        </p:txBody>
      </p:sp>
      <p:sp>
        <p:nvSpPr>
          <p:cNvPr id="3" name="文本占位符 2"/>
          <p:cNvSpPr>
            <a:spLocks noGrp="1"/>
          </p:cNvSpPr>
          <p:nvPr>
            <p:ph type="body" sz="quarter" idx="14"/>
          </p:nvPr>
        </p:nvSpPr>
        <p:spPr/>
        <p:txBody>
          <a:bodyPr/>
          <a:lstStyle/>
          <a:p>
            <a:r>
              <a:rPr lang="zh-CN" altLang="en-US" b="1" dirty="0">
                <a:latin typeface="微软雅黑" panose="020B0503020204020204" pitchFamily="34" charset="-122"/>
                <a:ea typeface="微软雅黑" panose="020B0503020204020204" pitchFamily="34" charset="-122"/>
              </a:rPr>
              <a:t>参保范围、缴费标准及缴费方式</a:t>
            </a:r>
          </a:p>
        </p:txBody>
      </p:sp>
    </p:spTree>
    <p:extLst>
      <p:ext uri="{BB962C8B-B14F-4D97-AF65-F5344CB8AC3E}">
        <p14:creationId xmlns:p14="http://schemas.microsoft.com/office/powerpoint/2010/main" val="3000527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二、参保范围、缴费标准及缴费方式</a:t>
            </a:r>
          </a:p>
        </p:txBody>
      </p:sp>
      <p:sp>
        <p:nvSpPr>
          <p:cNvPr id="20" name="AutoShape 7"/>
          <p:cNvSpPr>
            <a:spLocks noChangeArrowheads="1"/>
          </p:cNvSpPr>
          <p:nvPr/>
        </p:nvSpPr>
        <p:spPr bwMode="gray">
          <a:xfrm>
            <a:off x="1338189" y="1922353"/>
            <a:ext cx="7338267" cy="777040"/>
          </a:xfrm>
          <a:prstGeom prst="roundRect">
            <a:avLst>
              <a:gd name="adj" fmla="val 11505"/>
            </a:avLst>
          </a:prstGeom>
          <a:gradFill rotWithShape="1">
            <a:gsLst>
              <a:gs pos="0">
                <a:schemeClr val="tx2">
                  <a:lumMod val="75000"/>
                </a:schemeClr>
              </a:gs>
              <a:gs pos="100000">
                <a:schemeClr val="tx2">
                  <a:lumMod val="40000"/>
                  <a:lumOff val="60000"/>
                </a:schemeClr>
              </a:gs>
            </a:gsLst>
            <a:lin ang="0" scaled="1"/>
          </a:gradFill>
          <a:ln>
            <a:noFill/>
          </a:ln>
          <a:effectLs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080808"/>
              </a:solidFill>
              <a:effectLst/>
              <a:uLnTx/>
              <a:uFillTx/>
              <a:latin typeface="Arial" panose="020B0604020202020204" pitchFamily="34" charset="0"/>
            </a:endParaRPr>
          </a:p>
        </p:txBody>
      </p:sp>
      <p:sp>
        <p:nvSpPr>
          <p:cNvPr id="21" name="AutoShape 8"/>
          <p:cNvSpPr>
            <a:spLocks noChangeArrowheads="1"/>
          </p:cNvSpPr>
          <p:nvPr/>
        </p:nvSpPr>
        <p:spPr bwMode="gray">
          <a:xfrm>
            <a:off x="2217664" y="2200859"/>
            <a:ext cx="325511" cy="205131"/>
          </a:xfrm>
          <a:prstGeom prst="rightArrow">
            <a:avLst>
              <a:gd name="adj1" fmla="val 50000"/>
              <a:gd name="adj2" fmla="val 45507"/>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80808"/>
              </a:solidFill>
              <a:latin typeface="Arial" panose="020B0604020202020204" pitchFamily="34" charset="0"/>
            </a:endParaRPr>
          </a:p>
        </p:txBody>
      </p:sp>
      <p:sp>
        <p:nvSpPr>
          <p:cNvPr id="22" name="AutoShape 9"/>
          <p:cNvSpPr>
            <a:spLocks noChangeArrowheads="1"/>
          </p:cNvSpPr>
          <p:nvPr/>
        </p:nvSpPr>
        <p:spPr bwMode="ltGray">
          <a:xfrm>
            <a:off x="1492969" y="2942528"/>
            <a:ext cx="7300168" cy="1369477"/>
          </a:xfrm>
          <a:prstGeom prst="roundRect">
            <a:avLst>
              <a:gd name="adj" fmla="val 11505"/>
            </a:avLst>
          </a:prstGeom>
          <a:gradFill rotWithShape="1">
            <a:gsLst>
              <a:gs pos="0">
                <a:schemeClr val="accent1">
                  <a:lumMod val="50000"/>
                </a:schemeClr>
              </a:gs>
              <a:gs pos="100000">
                <a:schemeClr val="accent1">
                  <a:lumMod val="40000"/>
                  <a:lumOff val="60000"/>
                </a:schemeClr>
              </a:gs>
            </a:gsLst>
            <a:lin ang="0" scaled="1"/>
          </a:gradFill>
          <a:ln>
            <a:noFill/>
          </a:ln>
          <a:effectLs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080808"/>
              </a:solidFill>
              <a:effectLst/>
              <a:uLnTx/>
              <a:uFillTx/>
              <a:latin typeface="Arial" panose="020B0604020202020204" pitchFamily="34" charset="0"/>
            </a:endParaRPr>
          </a:p>
        </p:txBody>
      </p:sp>
      <p:sp>
        <p:nvSpPr>
          <p:cNvPr id="23" name="AutoShape 10"/>
          <p:cNvSpPr>
            <a:spLocks noChangeArrowheads="1"/>
          </p:cNvSpPr>
          <p:nvPr/>
        </p:nvSpPr>
        <p:spPr bwMode="gray">
          <a:xfrm>
            <a:off x="2188545" y="3645542"/>
            <a:ext cx="376238" cy="185332"/>
          </a:xfrm>
          <a:prstGeom prst="rightArrow">
            <a:avLst>
              <a:gd name="adj1" fmla="val 50000"/>
              <a:gd name="adj2" fmla="val 45091"/>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80808"/>
              </a:solidFill>
              <a:latin typeface="Arial" panose="020B0604020202020204" pitchFamily="34" charset="0"/>
            </a:endParaRPr>
          </a:p>
        </p:txBody>
      </p:sp>
      <p:sp>
        <p:nvSpPr>
          <p:cNvPr id="24" name="AutoShape 11"/>
          <p:cNvSpPr>
            <a:spLocks noChangeArrowheads="1"/>
          </p:cNvSpPr>
          <p:nvPr/>
        </p:nvSpPr>
        <p:spPr bwMode="gray">
          <a:xfrm>
            <a:off x="1338189" y="1147466"/>
            <a:ext cx="7338267" cy="581721"/>
          </a:xfrm>
          <a:prstGeom prst="roundRect">
            <a:avLst>
              <a:gd name="adj" fmla="val 11505"/>
            </a:avLst>
          </a:prstGeom>
          <a:gradFill rotWithShape="1">
            <a:gsLst>
              <a:gs pos="0">
                <a:schemeClr val="tx2">
                  <a:lumMod val="50000"/>
                </a:schemeClr>
              </a:gs>
              <a:gs pos="100000">
                <a:schemeClr val="tx2">
                  <a:lumMod val="40000"/>
                  <a:lumOff val="60000"/>
                </a:schemeClr>
              </a:gs>
            </a:gsLst>
            <a:lin ang="0" scaled="1"/>
          </a:gradFill>
          <a:ln>
            <a:noFill/>
          </a:ln>
          <a:effectLst/>
          <a:ex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080808"/>
              </a:solidFill>
              <a:effectLst/>
              <a:uLnTx/>
              <a:uFillTx/>
              <a:latin typeface="Arial" panose="020B0604020202020204" pitchFamily="34" charset="0"/>
            </a:endParaRPr>
          </a:p>
        </p:txBody>
      </p:sp>
      <p:sp>
        <p:nvSpPr>
          <p:cNvPr id="25" name="AutoShape 12"/>
          <p:cNvSpPr>
            <a:spLocks noChangeArrowheads="1"/>
          </p:cNvSpPr>
          <p:nvPr/>
        </p:nvSpPr>
        <p:spPr bwMode="gray">
          <a:xfrm>
            <a:off x="2198614" y="1347614"/>
            <a:ext cx="376237" cy="205131"/>
          </a:xfrm>
          <a:prstGeom prst="rightArrow">
            <a:avLst>
              <a:gd name="adj1" fmla="val 50000"/>
              <a:gd name="adj2" fmla="val 45507"/>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a:solidFill>
                <a:srgbClr val="080808"/>
              </a:solidFill>
              <a:latin typeface="Arial" panose="020B0604020202020204" pitchFamily="34" charset="0"/>
            </a:endParaRPr>
          </a:p>
        </p:txBody>
      </p:sp>
      <p:sp>
        <p:nvSpPr>
          <p:cNvPr id="26" name="AutoShape 13"/>
          <p:cNvSpPr>
            <a:spLocks noChangeArrowheads="1"/>
          </p:cNvSpPr>
          <p:nvPr/>
        </p:nvSpPr>
        <p:spPr bwMode="gray">
          <a:xfrm>
            <a:off x="755576" y="1131590"/>
            <a:ext cx="1628775" cy="597597"/>
          </a:xfrm>
          <a:prstGeom prst="roundRect">
            <a:avLst>
              <a:gd name="adj" fmla="val 11921"/>
            </a:avLst>
          </a:prstGeom>
          <a:solidFill>
            <a:schemeClr val="accent1">
              <a:lumMod val="75000"/>
            </a:schemeClr>
          </a:solidFill>
          <a:ln w="25400">
            <a:solidFill>
              <a:srgbClr val="FEFEFE"/>
            </a:solidFill>
            <a:round/>
            <a:headEnd/>
            <a:tailEnd/>
          </a:ln>
          <a:effectLst>
            <a:outerShdw dist="53882" dir="2700000" algn="ctr" rotWithShape="0">
              <a:srgbClr val="000000">
                <a:alpha val="50000"/>
              </a:srgbClr>
            </a:outerShdw>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080808"/>
              </a:solidFill>
              <a:effectLst/>
              <a:uLnTx/>
              <a:uFillTx/>
              <a:latin typeface="Arial" panose="020B0604020202020204" pitchFamily="34" charset="0"/>
            </a:endParaRPr>
          </a:p>
        </p:txBody>
      </p:sp>
      <p:sp>
        <p:nvSpPr>
          <p:cNvPr id="27" name="Freeform 14"/>
          <p:cNvSpPr>
            <a:spLocks/>
          </p:cNvSpPr>
          <p:nvPr/>
        </p:nvSpPr>
        <p:spPr bwMode="gray">
          <a:xfrm>
            <a:off x="819076" y="1196677"/>
            <a:ext cx="811213" cy="386630"/>
          </a:xfrm>
          <a:custGeom>
            <a:avLst/>
            <a:gdLst>
              <a:gd name="T0" fmla="*/ 118 w 596"/>
              <a:gd name="T1" fmla="*/ 0 h 598"/>
              <a:gd name="T2" fmla="*/ 0 w 596"/>
              <a:gd name="T3" fmla="*/ 118 h 598"/>
              <a:gd name="T4" fmla="*/ 0 w 596"/>
              <a:gd name="T5" fmla="*/ 589 h 598"/>
              <a:gd name="T6" fmla="*/ 161 w 596"/>
              <a:gd name="T7" fmla="*/ 174 h 598"/>
              <a:gd name="T8" fmla="*/ 589 w 596"/>
              <a:gd name="T9" fmla="*/ 0 h 598"/>
              <a:gd name="T10" fmla="*/ 118 w 596"/>
              <a:gd name="T11" fmla="*/ 0 h 598"/>
            </a:gdLst>
            <a:ahLst/>
            <a:cxnLst>
              <a:cxn ang="0">
                <a:pos x="T0" y="T1"/>
              </a:cxn>
              <a:cxn ang="0">
                <a:pos x="T2" y="T3"/>
              </a:cxn>
              <a:cxn ang="0">
                <a:pos x="T4" y="T5"/>
              </a:cxn>
              <a:cxn ang="0">
                <a:pos x="T6" y="T7"/>
              </a:cxn>
              <a:cxn ang="0">
                <a:pos x="T8" y="T9"/>
              </a:cxn>
              <a:cxn ang="0">
                <a:pos x="T10" y="T11"/>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solidFill>
            <a:schemeClr val="accent1">
              <a:lumMod val="75000"/>
            </a:schemeClr>
          </a:solidFill>
          <a:ln>
            <a:noFill/>
          </a:ln>
          <a:ex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080808"/>
              </a:solidFill>
              <a:effectLst/>
              <a:uLnTx/>
              <a:uFillTx/>
              <a:latin typeface="Arial" panose="020B0604020202020204" pitchFamily="34" charset="0"/>
            </a:endParaRPr>
          </a:p>
        </p:txBody>
      </p:sp>
      <p:sp>
        <p:nvSpPr>
          <p:cNvPr id="28" name="AutoShape 15"/>
          <p:cNvSpPr>
            <a:spLocks noChangeArrowheads="1"/>
          </p:cNvSpPr>
          <p:nvPr/>
        </p:nvSpPr>
        <p:spPr bwMode="gray">
          <a:xfrm>
            <a:off x="678582" y="1890763"/>
            <a:ext cx="1628775" cy="773259"/>
          </a:xfrm>
          <a:prstGeom prst="roundRect">
            <a:avLst>
              <a:gd name="adj" fmla="val 11921"/>
            </a:avLst>
          </a:prstGeom>
          <a:solidFill>
            <a:schemeClr val="tx2">
              <a:lumMod val="75000"/>
            </a:schemeClr>
          </a:solidFill>
          <a:ln w="25400">
            <a:solidFill>
              <a:srgbClr val="FEFEFE"/>
            </a:solidFill>
            <a:round/>
            <a:headEnd/>
            <a:tailEnd/>
          </a:ln>
          <a:effectLst>
            <a:outerShdw dist="53882" dir="2700000" algn="ctr" rotWithShape="0">
              <a:srgbClr val="000000">
                <a:alpha val="50000"/>
              </a:srgbClr>
            </a:outerShdw>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080808"/>
              </a:solidFill>
              <a:effectLst/>
              <a:uLnTx/>
              <a:uFillTx/>
              <a:latin typeface="Arial" panose="020B0604020202020204" pitchFamily="34" charset="0"/>
            </a:endParaRPr>
          </a:p>
        </p:txBody>
      </p:sp>
      <p:sp>
        <p:nvSpPr>
          <p:cNvPr id="30" name="AutoShape 17"/>
          <p:cNvSpPr>
            <a:spLocks noChangeArrowheads="1"/>
          </p:cNvSpPr>
          <p:nvPr/>
        </p:nvSpPr>
        <p:spPr bwMode="gray">
          <a:xfrm>
            <a:off x="651247" y="2956042"/>
            <a:ext cx="1628775" cy="1379001"/>
          </a:xfrm>
          <a:prstGeom prst="roundRect">
            <a:avLst>
              <a:gd name="adj" fmla="val 11921"/>
            </a:avLst>
          </a:prstGeom>
          <a:solidFill>
            <a:schemeClr val="accent1">
              <a:lumMod val="50000"/>
            </a:schemeClr>
          </a:solidFill>
          <a:ln w="25400">
            <a:solidFill>
              <a:srgbClr val="FEFEFE"/>
            </a:solidFill>
            <a:round/>
            <a:headEnd/>
            <a:tailEnd/>
          </a:ln>
          <a:effectLst>
            <a:outerShdw dist="53882" dir="2700000" algn="ctr" rotWithShape="0">
              <a:srgbClr val="000000">
                <a:alpha val="50000"/>
              </a:srgbClr>
            </a:outerShdw>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080808"/>
              </a:solidFill>
              <a:effectLst/>
              <a:uLnTx/>
              <a:uFillTx/>
              <a:latin typeface="Arial" panose="020B0604020202020204" pitchFamily="34" charset="0"/>
            </a:endParaRPr>
          </a:p>
        </p:txBody>
      </p:sp>
      <p:sp>
        <p:nvSpPr>
          <p:cNvPr id="32" name="Text Box 20"/>
          <p:cNvSpPr txBox="1">
            <a:spLocks noChangeArrowheads="1"/>
          </p:cNvSpPr>
          <p:nvPr/>
        </p:nvSpPr>
        <p:spPr bwMode="black">
          <a:xfrm>
            <a:off x="2608189" y="1275606"/>
            <a:ext cx="393223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fontAlgn="base" hangingPunct="0">
              <a:spcBef>
                <a:spcPct val="0"/>
              </a:spcBef>
              <a:spcAft>
                <a:spcPct val="0"/>
              </a:spcAft>
            </a:pPr>
            <a:r>
              <a:rPr lang="zh-CN" altLang="en-US" sz="1600" dirty="0">
                <a:solidFill>
                  <a:schemeClr val="bg1"/>
                </a:solidFill>
                <a:latin typeface="微软雅黑" panose="020B0503020204020204" pitchFamily="34" charset="-122"/>
                <a:ea typeface="微软雅黑" panose="020B0503020204020204" pitchFamily="34" charset="-122"/>
              </a:rPr>
              <a:t>淮阴师范学院所有在籍普高学生。</a:t>
            </a:r>
          </a:p>
        </p:txBody>
      </p:sp>
      <p:sp>
        <p:nvSpPr>
          <p:cNvPr id="33" name="Text Box 21"/>
          <p:cNvSpPr txBox="1">
            <a:spLocks noChangeArrowheads="1"/>
          </p:cNvSpPr>
          <p:nvPr/>
        </p:nvSpPr>
        <p:spPr bwMode="black">
          <a:xfrm>
            <a:off x="2593901" y="1895576"/>
            <a:ext cx="606826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fontAlgn="base" hangingPunct="0">
              <a:spcBef>
                <a:spcPct val="0"/>
              </a:spcBef>
              <a:spcAft>
                <a:spcPct val="0"/>
              </a:spcAft>
            </a:pPr>
            <a:r>
              <a:rPr lang="zh-CN" altLang="en-US" sz="1600" dirty="0">
                <a:solidFill>
                  <a:schemeClr val="bg1"/>
                </a:solidFill>
                <a:latin typeface="微软雅黑" panose="020B0503020204020204" pitchFamily="34" charset="-122"/>
                <a:ea typeface="微软雅黑" panose="020B0503020204020204" pitchFamily="34" charset="-122"/>
              </a:rPr>
              <a:t>淮安市城乡居民基本医疗保险</a:t>
            </a:r>
            <a:r>
              <a:rPr lang="en-US" altLang="zh-CN" sz="1600" dirty="0">
                <a:solidFill>
                  <a:schemeClr val="bg1"/>
                </a:solidFill>
                <a:latin typeface="微软雅黑" panose="020B0503020204020204" pitchFamily="34" charset="-122"/>
                <a:ea typeface="微软雅黑" panose="020B0503020204020204" pitchFamily="34" charset="-122"/>
              </a:rPr>
              <a:t>2019</a:t>
            </a:r>
            <a:r>
              <a:rPr lang="zh-CN" altLang="en-US" sz="1600" dirty="0">
                <a:solidFill>
                  <a:schemeClr val="bg1"/>
                </a:solidFill>
                <a:latin typeface="微软雅黑" panose="020B0503020204020204" pitchFamily="34" charset="-122"/>
                <a:ea typeface="微软雅黑" panose="020B0503020204020204" pitchFamily="34" charset="-122"/>
              </a:rPr>
              <a:t>年个人缴费标准为</a:t>
            </a:r>
            <a:r>
              <a:rPr lang="en-US" altLang="zh-CN" sz="1600" dirty="0">
                <a:solidFill>
                  <a:schemeClr val="bg1"/>
                </a:solidFill>
                <a:latin typeface="微软雅黑" panose="020B0503020204020204" pitchFamily="34" charset="-122"/>
                <a:ea typeface="微软雅黑" panose="020B0503020204020204" pitchFamily="34" charset="-122"/>
              </a:rPr>
              <a:t>260</a:t>
            </a:r>
            <a:r>
              <a:rPr lang="zh-CN" altLang="en-US" sz="1600" dirty="0">
                <a:solidFill>
                  <a:schemeClr val="bg1"/>
                </a:solidFill>
                <a:latin typeface="微软雅黑" panose="020B0503020204020204" pitchFamily="34" charset="-122"/>
                <a:ea typeface="微软雅黑" panose="020B0503020204020204" pitchFamily="34" charset="-122"/>
              </a:rPr>
              <a:t>元</a:t>
            </a:r>
            <a:r>
              <a:rPr lang="en-US" altLang="zh-CN" sz="1600" dirty="0">
                <a:solidFill>
                  <a:schemeClr val="bg1"/>
                </a:solidFill>
                <a:latin typeface="微软雅黑" panose="020B0503020204020204" pitchFamily="34" charset="-122"/>
                <a:ea typeface="微软雅黑" panose="020B0503020204020204" pitchFamily="34" charset="-122"/>
              </a:rPr>
              <a:t>/</a:t>
            </a:r>
            <a:r>
              <a:rPr lang="zh-CN" altLang="en-US" sz="1600" dirty="0">
                <a:solidFill>
                  <a:schemeClr val="bg1"/>
                </a:solidFill>
                <a:latin typeface="微软雅黑" panose="020B0503020204020204" pitchFamily="34" charset="-122"/>
                <a:ea typeface="微软雅黑" panose="020B0503020204020204" pitchFamily="34" charset="-122"/>
              </a:rPr>
              <a:t>人，政府补贴</a:t>
            </a:r>
            <a:r>
              <a:rPr lang="en-US" altLang="zh-CN" sz="1600" dirty="0">
                <a:solidFill>
                  <a:schemeClr val="bg1"/>
                </a:solidFill>
                <a:latin typeface="微软雅黑" panose="020B0503020204020204" pitchFamily="34" charset="-122"/>
                <a:ea typeface="微软雅黑" panose="020B0503020204020204" pitchFamily="34" charset="-122"/>
              </a:rPr>
              <a:t>2018</a:t>
            </a:r>
            <a:r>
              <a:rPr lang="zh-CN" altLang="en-US" sz="1600" dirty="0">
                <a:solidFill>
                  <a:schemeClr val="bg1"/>
                </a:solidFill>
                <a:latin typeface="微软雅黑" panose="020B0503020204020204" pitchFamily="34" charset="-122"/>
                <a:ea typeface="微软雅黑" panose="020B0503020204020204" pitchFamily="34" charset="-122"/>
              </a:rPr>
              <a:t>年为</a:t>
            </a:r>
            <a:r>
              <a:rPr lang="en-US" altLang="zh-CN" sz="1600" dirty="0">
                <a:solidFill>
                  <a:schemeClr val="bg1"/>
                </a:solidFill>
                <a:latin typeface="微软雅黑" panose="020B0503020204020204" pitchFamily="34" charset="-122"/>
                <a:ea typeface="微软雅黑" panose="020B0503020204020204" pitchFamily="34" charset="-122"/>
              </a:rPr>
              <a:t>510</a:t>
            </a:r>
            <a:r>
              <a:rPr lang="zh-CN" altLang="en-US" sz="1600" dirty="0">
                <a:solidFill>
                  <a:schemeClr val="bg1"/>
                </a:solidFill>
                <a:latin typeface="微软雅黑" panose="020B0503020204020204" pitchFamily="34" charset="-122"/>
                <a:ea typeface="微软雅黑" panose="020B0503020204020204" pitchFamily="34" charset="-122"/>
              </a:rPr>
              <a:t>元，今年 还要多。</a:t>
            </a:r>
            <a:endParaRPr lang="en-US" altLang="zh-CN" sz="1600" dirty="0">
              <a:solidFill>
                <a:schemeClr val="bg1"/>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600" dirty="0">
                <a:solidFill>
                  <a:schemeClr val="bg1"/>
                </a:solidFill>
                <a:latin typeface="微软雅黑" panose="020B0503020204020204" pitchFamily="34" charset="-122"/>
                <a:ea typeface="微软雅黑" panose="020B0503020204020204" pitchFamily="34" charset="-122"/>
              </a:rPr>
              <a:t>低保户家庭个人参保费用由财政全额补助。</a:t>
            </a:r>
            <a:endParaRPr lang="en-US" altLang="zh-CN" sz="1600" dirty="0">
              <a:solidFill>
                <a:schemeClr val="bg1"/>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endParaRPr lang="en-US" altLang="zh-CN" sz="1600" dirty="0">
              <a:solidFill>
                <a:schemeClr val="bg1"/>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34" name="Text Box 22"/>
          <p:cNvSpPr txBox="1">
            <a:spLocks noChangeArrowheads="1"/>
          </p:cNvSpPr>
          <p:nvPr/>
        </p:nvSpPr>
        <p:spPr bwMode="black">
          <a:xfrm>
            <a:off x="2608188" y="3204673"/>
            <a:ext cx="6212283"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fontAlgn="base" hangingPunct="0">
              <a:spcBef>
                <a:spcPct val="0"/>
              </a:spcBef>
              <a:spcAft>
                <a:spcPct val="0"/>
              </a:spcAft>
            </a:pPr>
            <a:r>
              <a:rPr lang="zh-CN" altLang="en-US" sz="1600" dirty="0">
                <a:solidFill>
                  <a:schemeClr val="tx1">
                    <a:lumMod val="95000"/>
                    <a:lumOff val="5000"/>
                  </a:schemeClr>
                </a:solidFill>
                <a:latin typeface="微软雅黑" panose="020B0503020204020204" pitchFamily="34" charset="-122"/>
                <a:ea typeface="微软雅黑" panose="020B0503020204020204" pitchFamily="34" charset="-122"/>
              </a:rPr>
              <a:t>统 一 缴 费：学生参保个人缴费部分由学校统一代扣代缴；</a:t>
            </a:r>
            <a:endParaRPr lang="en-US" altLang="zh-CN" sz="1600" dirty="0">
              <a:solidFill>
                <a:schemeClr val="tx1">
                  <a:lumMod val="95000"/>
                  <a:lumOff val="5000"/>
                </a:schemeClr>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600" dirty="0">
                <a:solidFill>
                  <a:schemeClr val="tx1">
                    <a:lumMod val="95000"/>
                    <a:lumOff val="5000"/>
                  </a:schemeClr>
                </a:solidFill>
                <a:latin typeface="微软雅黑" panose="020B0503020204020204" pitchFamily="34" charset="-122"/>
                <a:ea typeface="微软雅黑" panose="020B0503020204020204" pitchFamily="34" charset="-122"/>
              </a:rPr>
              <a:t>代扣不成功：学生在学校财务处网页自助平台缴纳；</a:t>
            </a:r>
            <a:endParaRPr lang="en-US" altLang="zh-CN" sz="1600" dirty="0">
              <a:solidFill>
                <a:schemeClr val="tx1">
                  <a:lumMod val="95000"/>
                  <a:lumOff val="5000"/>
                </a:schemeClr>
              </a:solidFill>
              <a:latin typeface="微软雅黑" panose="020B0503020204020204" pitchFamily="34" charset="-122"/>
              <a:ea typeface="微软雅黑" panose="020B0503020204020204" pitchFamily="34" charset="-122"/>
            </a:endParaRPr>
          </a:p>
          <a:p>
            <a:pPr eaLnBrk="0" fontAlgn="base" hangingPunct="0">
              <a:spcBef>
                <a:spcPct val="0"/>
              </a:spcBef>
              <a:spcAft>
                <a:spcPct val="0"/>
              </a:spcAft>
            </a:pPr>
            <a:r>
              <a:rPr lang="zh-CN" altLang="en-US" sz="1600" dirty="0">
                <a:solidFill>
                  <a:schemeClr val="tx1">
                    <a:lumMod val="95000"/>
                    <a:lumOff val="5000"/>
                  </a:schemeClr>
                </a:solidFill>
                <a:latin typeface="微软雅黑" panose="020B0503020204020204" pitchFamily="34" charset="-122"/>
                <a:ea typeface="微软雅黑" panose="020B0503020204020204" pitchFamily="34" charset="-122"/>
              </a:rPr>
              <a:t>低保户家庭：学生持户口所在地政府发放的低保户证到所在学院登记，学院统一集中报学校后勤管理处核准后，免交个人参保费用。</a:t>
            </a:r>
            <a:endParaRPr lang="en-US" altLang="zh-CN" sz="16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35" name="Text Box 24"/>
          <p:cNvSpPr txBox="1">
            <a:spLocks noChangeArrowheads="1"/>
          </p:cNvSpPr>
          <p:nvPr/>
        </p:nvSpPr>
        <p:spPr bwMode="white">
          <a:xfrm>
            <a:off x="736526" y="1266314"/>
            <a:ext cx="1673225" cy="369332"/>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3300">
                      <a:alpha val="50000"/>
                    </a:srgbClr>
                  </a:outerShdw>
                </a:effectLst>
              </a14:hiddenEffects>
            </a:ext>
          </a:extLst>
        </p:spPr>
        <p:txBody>
          <a:bodyPr>
            <a:spAutoFit/>
          </a:bodyPr>
          <a:lstStyle/>
          <a:p>
            <a:pPr algn="ctr" fontAlgn="base">
              <a:spcBef>
                <a:spcPct val="50000"/>
              </a:spcBef>
              <a:spcAft>
                <a:spcPct val="0"/>
              </a:spcAft>
            </a:pPr>
            <a:r>
              <a:rPr lang="zh-CN" altLang="en-US" b="1" dirty="0">
                <a:solidFill>
                  <a:srgbClr val="FEFFFF"/>
                </a:solidFill>
                <a:latin typeface="微软雅黑" panose="020B0503020204020204" pitchFamily="34" charset="-122"/>
                <a:ea typeface="微软雅黑" panose="020B0503020204020204" pitchFamily="34" charset="-122"/>
              </a:rPr>
              <a:t>参保范围</a:t>
            </a:r>
            <a:endParaRPr lang="en-US" altLang="zh-CN" b="1" dirty="0">
              <a:solidFill>
                <a:srgbClr val="FEFFFF"/>
              </a:solidFill>
              <a:latin typeface="微软雅黑" panose="020B0503020204020204" pitchFamily="34" charset="-122"/>
              <a:ea typeface="微软雅黑" panose="020B0503020204020204" pitchFamily="34" charset="-122"/>
            </a:endParaRPr>
          </a:p>
        </p:txBody>
      </p:sp>
      <p:sp>
        <p:nvSpPr>
          <p:cNvPr id="36" name="Text Box 25"/>
          <p:cNvSpPr txBox="1">
            <a:spLocks noChangeArrowheads="1"/>
          </p:cNvSpPr>
          <p:nvPr/>
        </p:nvSpPr>
        <p:spPr bwMode="white">
          <a:xfrm>
            <a:off x="736526" y="2139839"/>
            <a:ext cx="1673225" cy="369332"/>
          </a:xfrm>
          <a:prstGeom prst="rect">
            <a:avLst/>
          </a:prstGeom>
          <a:noFill/>
          <a:ln>
            <a:noFill/>
          </a:ln>
          <a:effectLst/>
          <a:extLst>
            <a:ext uri="{909E8E84-426E-40DD-AFC4-6F175D3DCCD1}">
              <a14:hiddenFill xmlns:a14="http://schemas.microsoft.com/office/drawing/2010/main">
                <a:gradFill rotWithShape="1">
                  <a:gsLst>
                    <a:gs pos="0">
                      <a:schemeClr val="accent2"/>
                    </a:gs>
                    <a:gs pos="100000">
                      <a:schemeClr val="accent2">
                        <a:gamma/>
                        <a:tint val="73725"/>
                        <a:invGamma/>
                      </a:scheme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003300">
                      <a:alpha val="50000"/>
                    </a:srgbClr>
                  </a:outerShdw>
                </a:effectLst>
              </a14:hiddenEffects>
            </a:ext>
          </a:extLst>
        </p:spPr>
        <p:txBody>
          <a:bodyPr>
            <a:spAutoFit/>
          </a:bodyPr>
          <a:lstStyle/>
          <a:p>
            <a:pPr algn="ctr" fontAlgn="base">
              <a:spcBef>
                <a:spcPct val="50000"/>
              </a:spcBef>
              <a:spcAft>
                <a:spcPct val="0"/>
              </a:spcAft>
            </a:pPr>
            <a:r>
              <a:rPr lang="zh-CN" altLang="en-US" b="1" dirty="0">
                <a:solidFill>
                  <a:srgbClr val="FEFFFF"/>
                </a:solidFill>
                <a:latin typeface="微软雅黑" panose="020B0503020204020204" pitchFamily="34" charset="-122"/>
                <a:ea typeface="微软雅黑" panose="020B0503020204020204" pitchFamily="34" charset="-122"/>
              </a:rPr>
              <a:t>缴费标准</a:t>
            </a:r>
            <a:endParaRPr lang="en-US" altLang="zh-CN" b="1" dirty="0">
              <a:solidFill>
                <a:srgbClr val="FEFFFF"/>
              </a:solidFill>
              <a:latin typeface="微软雅黑" panose="020B0503020204020204" pitchFamily="34" charset="-122"/>
              <a:ea typeface="微软雅黑" panose="020B0503020204020204" pitchFamily="34" charset="-122"/>
            </a:endParaRPr>
          </a:p>
        </p:txBody>
      </p:sp>
      <p:sp>
        <p:nvSpPr>
          <p:cNvPr id="37" name="矩形 36"/>
          <p:cNvSpPr/>
          <p:nvPr/>
        </p:nvSpPr>
        <p:spPr>
          <a:xfrm>
            <a:off x="1029920" y="3442600"/>
            <a:ext cx="1107996" cy="369332"/>
          </a:xfrm>
          <a:prstGeom prst="rect">
            <a:avLst/>
          </a:prstGeom>
        </p:spPr>
        <p:txBody>
          <a:bodyPr wrap="none">
            <a:spAutoFit/>
          </a:bodyPr>
          <a:lstStyle/>
          <a:p>
            <a:r>
              <a:rPr lang="zh-CN" altLang="zh-CN" b="1" dirty="0">
                <a:solidFill>
                  <a:srgbClr val="FEFFFF"/>
                </a:solidFill>
                <a:latin typeface="微软雅黑" panose="020B0503020204020204" pitchFamily="34" charset="-122"/>
                <a:ea typeface="微软雅黑" panose="020B0503020204020204" pitchFamily="34" charset="-122"/>
              </a:rPr>
              <a:t>缴费方式</a:t>
            </a:r>
            <a:endParaRPr lang="zh-CN" altLang="en-US" b="1" dirty="0">
              <a:solidFill>
                <a:srgbClr val="FEFF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14362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lstStyle/>
          <a:p>
            <a:pPr algn="ctr"/>
            <a:r>
              <a:rPr lang="zh-CN" altLang="en-US" dirty="0"/>
              <a:t>第三部分</a:t>
            </a:r>
          </a:p>
        </p:txBody>
      </p:sp>
      <p:sp>
        <p:nvSpPr>
          <p:cNvPr id="3" name="文本占位符 2"/>
          <p:cNvSpPr>
            <a:spLocks noGrp="1"/>
          </p:cNvSpPr>
          <p:nvPr>
            <p:ph type="body" sz="quarter" idx="14"/>
          </p:nvPr>
        </p:nvSpPr>
        <p:spPr/>
        <p:txBody>
          <a:bodyPr/>
          <a:lstStyle/>
          <a:p>
            <a:r>
              <a:rPr lang="zh-CN" altLang="en-US" b="1" dirty="0">
                <a:latin typeface="微软雅黑" panose="020B0503020204020204" pitchFamily="34" charset="-122"/>
                <a:ea typeface="微软雅黑" panose="020B0503020204020204" pitchFamily="34" charset="-122"/>
              </a:rPr>
              <a:t>参保报销待遇</a:t>
            </a:r>
          </a:p>
        </p:txBody>
      </p:sp>
    </p:spTree>
    <p:extLst>
      <p:ext uri="{BB962C8B-B14F-4D97-AF65-F5344CB8AC3E}">
        <p14:creationId xmlns:p14="http://schemas.microsoft.com/office/powerpoint/2010/main" val="2418382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三、参保报销待遇</a:t>
            </a:r>
          </a:p>
        </p:txBody>
      </p:sp>
      <p:grpSp>
        <p:nvGrpSpPr>
          <p:cNvPr id="22" name="Group 3"/>
          <p:cNvGrpSpPr>
            <a:grpSpLocks/>
          </p:cNvGrpSpPr>
          <p:nvPr/>
        </p:nvGrpSpPr>
        <p:grpSpPr bwMode="auto">
          <a:xfrm>
            <a:off x="771070" y="1929341"/>
            <a:ext cx="2376488" cy="2285771"/>
            <a:chOff x="0" y="-374"/>
            <a:chExt cx="1497" cy="1743"/>
          </a:xfrm>
        </p:grpSpPr>
        <p:sp>
          <p:nvSpPr>
            <p:cNvPr id="23" name="AutoShape 4"/>
            <p:cNvSpPr>
              <a:spLocks noChangeArrowheads="1"/>
            </p:cNvSpPr>
            <p:nvPr/>
          </p:nvSpPr>
          <p:spPr bwMode="auto">
            <a:xfrm>
              <a:off x="0" y="0"/>
              <a:ext cx="1497" cy="1270"/>
            </a:xfrm>
            <a:prstGeom prst="roundRect">
              <a:avLst>
                <a:gd name="adj" fmla="val 16667"/>
              </a:avLst>
            </a:prstGeom>
            <a:noFill/>
            <a:ln w="38100">
              <a:solidFill>
                <a:srgbClr val="124B9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Verdana" panose="020B0604030504040204" pitchFamily="34" charset="0"/>
              </a:endParaRPr>
            </a:p>
          </p:txBody>
        </p:sp>
        <p:sp>
          <p:nvSpPr>
            <p:cNvPr id="24" name="Text Box 5"/>
            <p:cNvSpPr txBox="1">
              <a:spLocks noChangeArrowheads="1"/>
            </p:cNvSpPr>
            <p:nvPr/>
          </p:nvSpPr>
          <p:spPr bwMode="auto">
            <a:xfrm>
              <a:off x="70" y="-374"/>
              <a:ext cx="1363" cy="1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zh-CN" altLang="en-US" sz="20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首诊医院</a:t>
              </a:r>
            </a:p>
            <a:p>
              <a:pPr marL="0" marR="0" lvl="0" indent="0" defTabSz="914400" eaLnBrk="0" fontAlgn="base" latinLnBrk="0" hangingPunct="0">
                <a:lnSpc>
                  <a:spcPct val="100000"/>
                </a:lnSpc>
                <a:spcBef>
                  <a:spcPct val="0"/>
                </a:spcBef>
                <a:spcAft>
                  <a:spcPct val="0"/>
                </a:spcAft>
                <a:buClrTx/>
                <a:buSzTx/>
                <a:buFontTx/>
                <a:buNone/>
                <a:tabLst/>
                <a:defRPr/>
              </a:pPr>
              <a:endParaRPr kumimoji="0" lang="zh-CN" altLang="en-US" sz="2000" b="1" i="0" u="none" strike="noStrike" kern="0" cap="none" spc="0" normalizeH="0" baseline="0" noProof="0" dirty="0">
                <a:ln>
                  <a:noFill/>
                </a:ln>
                <a:solidFill>
                  <a:srgbClr val="124B98"/>
                </a:solidFill>
                <a:effectLst/>
                <a:uLnTx/>
                <a:uFillTx/>
                <a:latin typeface="Arial" panose="020B0604020202020204" pitchFamily="34" charset="0"/>
              </a:endParaRPr>
            </a:p>
            <a:p>
              <a:pPr lvl="0" eaLnBrk="0" fontAlgn="base" hangingPunct="0">
                <a:lnSpc>
                  <a:spcPct val="150000"/>
                </a:lnSpc>
                <a:spcBef>
                  <a:spcPct val="0"/>
                </a:spcBef>
                <a:spcAft>
                  <a:spcPct val="0"/>
                </a:spcAft>
                <a:buClrTx/>
                <a:buNone/>
                <a:defRPr/>
              </a:pPr>
              <a:r>
                <a:rPr kumimoji="0" lang="zh-CN"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参保学生在定点首诊</a:t>
              </a:r>
              <a:r>
                <a:rPr kumimoji="0" lang="zh-CN" altLang="en-US"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医疗</a:t>
              </a:r>
              <a:r>
                <a:rPr lang="zh-CN" altLang="en-US" sz="1400" b="1" kern="0" dirty="0">
                  <a:solidFill>
                    <a:srgbClr val="124B98"/>
                  </a:solidFill>
                  <a:latin typeface="微软雅黑" panose="020B0503020204020204" pitchFamily="34" charset="-122"/>
                  <a:ea typeface="微软雅黑" panose="020B0503020204020204" pitchFamily="34" charset="-122"/>
                </a:rPr>
                <a:t>机构</a:t>
              </a:r>
              <a:r>
                <a:rPr kumimoji="0" lang="en-US"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a:t>
              </a:r>
              <a:r>
                <a:rPr kumimoji="0" lang="zh-CN"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学校</a:t>
              </a:r>
              <a:r>
                <a:rPr kumimoji="0" lang="zh-CN" altLang="en-US"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校区</a:t>
              </a:r>
              <a:r>
                <a:rPr kumimoji="0" lang="zh-CN"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卫生</a:t>
              </a:r>
              <a:r>
                <a:rPr lang="zh-CN" altLang="en-US" sz="1400" b="1" kern="0" dirty="0">
                  <a:solidFill>
                    <a:srgbClr val="124B98"/>
                  </a:solidFill>
                  <a:latin typeface="微软雅黑" panose="020B0503020204020204" pitchFamily="34" charset="-122"/>
                  <a:ea typeface="微软雅黑" panose="020B0503020204020204" pitchFamily="34" charset="-122"/>
                </a:rPr>
                <a:t>科</a:t>
              </a:r>
              <a:r>
                <a:rPr kumimoji="0" lang="zh-CN"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就诊，</a:t>
              </a:r>
              <a:r>
                <a:rPr lang="zh-CN" altLang="en-US" sz="1400" b="1" kern="0" dirty="0">
                  <a:solidFill>
                    <a:srgbClr val="124B98"/>
                  </a:solidFill>
                  <a:latin typeface="微软雅黑" panose="020B0503020204020204" pitchFamily="34" charset="-122"/>
                  <a:ea typeface="微软雅黑" panose="020B0503020204020204" pitchFamily="34" charset="-122"/>
                </a:rPr>
                <a:t>符合医保规定的医疗费由学校报销</a:t>
              </a:r>
              <a:r>
                <a:rPr lang="en-US" altLang="zh-CN" sz="1400" b="1" kern="0" dirty="0">
                  <a:solidFill>
                    <a:srgbClr val="124B98"/>
                  </a:solidFill>
                  <a:latin typeface="微软雅黑" panose="020B0503020204020204" pitchFamily="34" charset="-122"/>
                  <a:ea typeface="微软雅黑" panose="020B0503020204020204" pitchFamily="34" charset="-122"/>
                </a:rPr>
                <a:t>70%</a:t>
              </a:r>
              <a:r>
                <a:rPr kumimoji="0" lang="zh-CN"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a:t>
              </a:r>
              <a:endParaRPr kumimoji="0" lang="en-US"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endParaRPr>
            </a:p>
          </p:txBody>
        </p:sp>
      </p:grpSp>
      <p:sp>
        <p:nvSpPr>
          <p:cNvPr id="25" name="未知"/>
          <p:cNvSpPr>
            <a:spLocks/>
          </p:cNvSpPr>
          <p:nvPr/>
        </p:nvSpPr>
        <p:spPr bwMode="auto">
          <a:xfrm>
            <a:off x="3260997" y="1974609"/>
            <a:ext cx="903288"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rgbClr val="1BABE5"/>
              </a:gs>
              <a:gs pos="100000">
                <a:srgbClr val="1BABE5">
                  <a:gamma/>
                  <a:tint val="63529"/>
                  <a:invGamma/>
                </a:srgbClr>
              </a:gs>
            </a:gsLst>
            <a:lin ang="0" scaled="1"/>
          </a:gradFill>
          <a:ln w="9525">
            <a:noFill/>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26" name="AutoShape 7"/>
          <p:cNvSpPr>
            <a:spLocks noChangeAspect="1" noChangeArrowheads="1" noTextEdit="1"/>
          </p:cNvSpPr>
          <p:nvPr/>
        </p:nvSpPr>
        <p:spPr bwMode="auto">
          <a:xfrm flipH="1">
            <a:off x="5032648" y="2591966"/>
            <a:ext cx="909638"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zh-CN" altLang="en-US">
              <a:solidFill>
                <a:srgbClr val="124B98"/>
              </a:solidFill>
              <a:latin typeface="Arial" panose="020B0604020202020204" pitchFamily="34" charset="0"/>
            </a:endParaRPr>
          </a:p>
        </p:txBody>
      </p:sp>
      <p:grpSp>
        <p:nvGrpSpPr>
          <p:cNvPr id="27" name="Group 8"/>
          <p:cNvGrpSpPr>
            <a:grpSpLocks/>
          </p:cNvGrpSpPr>
          <p:nvPr/>
        </p:nvGrpSpPr>
        <p:grpSpPr bwMode="auto">
          <a:xfrm>
            <a:off x="3203848" y="915565"/>
            <a:ext cx="2304256" cy="1080121"/>
            <a:chOff x="0" y="0"/>
            <a:chExt cx="1889" cy="1009"/>
          </a:xfrm>
        </p:grpSpPr>
        <p:grpSp>
          <p:nvGrpSpPr>
            <p:cNvPr id="28" name="Group 9"/>
            <p:cNvGrpSpPr>
              <a:grpSpLocks/>
            </p:cNvGrpSpPr>
            <p:nvPr/>
          </p:nvGrpSpPr>
          <p:grpSpPr bwMode="auto">
            <a:xfrm>
              <a:off x="0" y="0"/>
              <a:ext cx="1889" cy="1009"/>
              <a:chOff x="0" y="0"/>
              <a:chExt cx="1889" cy="1009"/>
            </a:xfrm>
          </p:grpSpPr>
          <p:grpSp>
            <p:nvGrpSpPr>
              <p:cNvPr id="30" name="Group 10"/>
              <p:cNvGrpSpPr>
                <a:grpSpLocks/>
              </p:cNvGrpSpPr>
              <p:nvPr/>
            </p:nvGrpSpPr>
            <p:grpSpPr bwMode="auto">
              <a:xfrm>
                <a:off x="0" y="90"/>
                <a:ext cx="1889" cy="919"/>
                <a:chOff x="0" y="0"/>
                <a:chExt cx="1926" cy="937"/>
              </a:xfrm>
            </p:grpSpPr>
            <p:sp>
              <p:nvSpPr>
                <p:cNvPr id="35" name="Oval 11"/>
                <p:cNvSpPr>
                  <a:spLocks noChangeArrowheads="1"/>
                </p:cNvSpPr>
                <p:nvPr/>
              </p:nvSpPr>
              <p:spPr bwMode="auto">
                <a:xfrm>
                  <a:off x="21" y="30"/>
                  <a:ext cx="1905" cy="907"/>
                </a:xfrm>
                <a:prstGeom prst="ellipse">
                  <a:avLst/>
                </a:prstGeom>
                <a:gradFill rotWithShape="1">
                  <a:gsLst>
                    <a:gs pos="0">
                      <a:srgbClr val="4DC9A9"/>
                    </a:gs>
                    <a:gs pos="100000">
                      <a:srgbClr val="4DC9A9">
                        <a:gamma/>
                        <a:shade val="48627"/>
                        <a:invGamma/>
                      </a:srgbClr>
                    </a:gs>
                  </a:gsLst>
                  <a:lin ang="2700000" scaled="1"/>
                </a:gradFill>
                <a:ln w="9525">
                  <a:no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36" name="Oval 12"/>
                <p:cNvSpPr>
                  <a:spLocks noChangeArrowheads="1"/>
                </p:cNvSpPr>
                <p:nvPr/>
              </p:nvSpPr>
              <p:spPr bwMode="auto">
                <a:xfrm>
                  <a:off x="0" y="0"/>
                  <a:ext cx="1905" cy="907"/>
                </a:xfrm>
                <a:prstGeom prst="ellipse">
                  <a:avLst/>
                </a:prstGeom>
                <a:gradFill rotWithShape="1">
                  <a:gsLst>
                    <a:gs pos="0">
                      <a:srgbClr val="4DC9A9">
                        <a:gamma/>
                        <a:tint val="44314"/>
                        <a:invGamma/>
                      </a:srgbClr>
                    </a:gs>
                    <a:gs pos="100000">
                      <a:srgbClr val="4DC9A9"/>
                    </a:gs>
                  </a:gsLst>
                  <a:lin ang="2700000" scaled="1"/>
                </a:gradFill>
                <a:ln w="9525">
                  <a:no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grpSp>
          <p:sp>
            <p:nvSpPr>
              <p:cNvPr id="31" name="Oval 13"/>
              <p:cNvSpPr>
                <a:spLocks noChangeArrowheads="1"/>
              </p:cNvSpPr>
              <p:nvPr/>
            </p:nvSpPr>
            <p:spPr bwMode="auto">
              <a:xfrm>
                <a:off x="89" y="0"/>
                <a:ext cx="1691" cy="845"/>
              </a:xfrm>
              <a:prstGeom prst="ellipse">
                <a:avLst/>
              </a:prstGeom>
              <a:gradFill rotWithShape="1">
                <a:gsLst>
                  <a:gs pos="0">
                    <a:srgbClr val="4976D1">
                      <a:gamma/>
                      <a:shade val="46275"/>
                      <a:invGamma/>
                    </a:srgbClr>
                  </a:gs>
                  <a:gs pos="100000">
                    <a:srgbClr val="4976D1"/>
                  </a:gs>
                </a:gsLst>
                <a:lin ang="2700000" scaled="1"/>
              </a:gradFill>
              <a:ln w="9525">
                <a:noFill/>
                <a:round/>
                <a:headEnd/>
                <a:tailEnd/>
              </a:ln>
              <a:effectLst/>
            </p:spPr>
            <p:txBody>
              <a:bodyPr vert="eaVert"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32" name="Oval 14"/>
              <p:cNvSpPr>
                <a:spLocks noChangeArrowheads="1"/>
              </p:cNvSpPr>
              <p:nvPr/>
            </p:nvSpPr>
            <p:spPr bwMode="auto">
              <a:xfrm>
                <a:off x="111" y="5"/>
                <a:ext cx="1650" cy="824"/>
              </a:xfrm>
              <a:prstGeom prst="ellipse">
                <a:avLst/>
              </a:prstGeom>
              <a:gradFill rotWithShape="1">
                <a:gsLst>
                  <a:gs pos="0">
                    <a:srgbClr val="4976D1">
                      <a:alpha val="0"/>
                    </a:srgbClr>
                  </a:gs>
                  <a:gs pos="100000">
                    <a:srgbClr val="4976D1">
                      <a:gamma/>
                      <a:tint val="34902"/>
                      <a:invGamma/>
                    </a:srgbClr>
                  </a:gs>
                </a:gsLst>
                <a:lin ang="2700000" scaled="1"/>
              </a:gradFill>
              <a:ln w="9525">
                <a:noFill/>
                <a:round/>
                <a:headEnd/>
                <a:tailEnd/>
              </a:ln>
              <a:effectLst/>
            </p:spPr>
            <p:txBody>
              <a:bodyPr vert="eaVert"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33" name="Oval 15"/>
              <p:cNvSpPr>
                <a:spLocks noChangeArrowheads="1"/>
              </p:cNvSpPr>
              <p:nvPr/>
            </p:nvSpPr>
            <p:spPr bwMode="auto">
              <a:xfrm>
                <a:off x="128" y="13"/>
                <a:ext cx="1570" cy="770"/>
              </a:xfrm>
              <a:prstGeom prst="ellipse">
                <a:avLst/>
              </a:prstGeom>
              <a:gradFill rotWithShape="1">
                <a:gsLst>
                  <a:gs pos="0">
                    <a:srgbClr val="4976D1">
                      <a:gamma/>
                      <a:shade val="79216"/>
                      <a:invGamma/>
                    </a:srgbClr>
                  </a:gs>
                  <a:gs pos="100000">
                    <a:srgbClr val="4976D1">
                      <a:alpha val="48000"/>
                    </a:srgbClr>
                  </a:gs>
                </a:gsLst>
                <a:lin ang="2700000" scaled="1"/>
              </a:gradFill>
              <a:ln w="9525">
                <a:noFill/>
                <a:round/>
                <a:headEnd/>
                <a:tailEnd/>
              </a:ln>
              <a:effectLst/>
            </p:spPr>
            <p:txBody>
              <a:bodyPr vert="eaVert"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sp>
            <p:nvSpPr>
              <p:cNvPr id="34" name="Oval 16"/>
              <p:cNvSpPr>
                <a:spLocks noChangeArrowheads="1"/>
              </p:cNvSpPr>
              <p:nvPr/>
            </p:nvSpPr>
            <p:spPr bwMode="auto">
              <a:xfrm>
                <a:off x="211" y="30"/>
                <a:ext cx="1382" cy="624"/>
              </a:xfrm>
              <a:prstGeom prst="ellipse">
                <a:avLst/>
              </a:prstGeom>
              <a:gradFill rotWithShape="1">
                <a:gsLst>
                  <a:gs pos="0">
                    <a:srgbClr val="4976D1">
                      <a:gamma/>
                      <a:tint val="0"/>
                      <a:invGamma/>
                    </a:srgbClr>
                  </a:gs>
                  <a:gs pos="100000">
                    <a:srgbClr val="4976D1">
                      <a:alpha val="37999"/>
                    </a:srgbClr>
                  </a:gs>
                </a:gsLst>
                <a:lin ang="2700000" scaled="1"/>
              </a:gradFill>
              <a:ln w="9525">
                <a:noFill/>
                <a:round/>
                <a:headEnd/>
                <a:tailEnd/>
              </a:ln>
              <a:effectLst/>
            </p:spPr>
            <p:txBody>
              <a:bodyPr vert="eaVert"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charset="0"/>
                </a:endParaRPr>
              </a:p>
            </p:txBody>
          </p:sp>
        </p:grpSp>
        <p:sp>
          <p:nvSpPr>
            <p:cNvPr id="29" name="Text Box 17"/>
            <p:cNvSpPr txBox="1">
              <a:spLocks noChangeArrowheads="1"/>
            </p:cNvSpPr>
            <p:nvPr/>
          </p:nvSpPr>
          <p:spPr bwMode="auto">
            <a:xfrm>
              <a:off x="47" y="176"/>
              <a:ext cx="1710" cy="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2000" b="1"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rPr>
                <a:t>（一）门诊治疗</a:t>
              </a:r>
              <a:endParaRPr kumimoji="0" lang="en-US" altLang="zh-CN" sz="2000" b="1"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endParaRPr>
            </a:p>
          </p:txBody>
        </p:sp>
      </p:grpSp>
      <p:grpSp>
        <p:nvGrpSpPr>
          <p:cNvPr id="37" name="Group 18"/>
          <p:cNvGrpSpPr>
            <a:grpSpLocks/>
          </p:cNvGrpSpPr>
          <p:nvPr/>
        </p:nvGrpSpPr>
        <p:grpSpPr bwMode="auto">
          <a:xfrm>
            <a:off x="5709442" y="1880766"/>
            <a:ext cx="2286000" cy="2198705"/>
            <a:chOff x="0" y="43"/>
            <a:chExt cx="1440" cy="1389"/>
          </a:xfrm>
        </p:grpSpPr>
        <p:sp>
          <p:nvSpPr>
            <p:cNvPr id="38" name="AutoShape 19"/>
            <p:cNvSpPr>
              <a:spLocks noChangeArrowheads="1"/>
            </p:cNvSpPr>
            <p:nvPr/>
          </p:nvSpPr>
          <p:spPr bwMode="auto">
            <a:xfrm>
              <a:off x="0" y="362"/>
              <a:ext cx="1440" cy="1070"/>
            </a:xfrm>
            <a:prstGeom prst="roundRect">
              <a:avLst>
                <a:gd name="adj" fmla="val 16667"/>
              </a:avLst>
            </a:prstGeom>
            <a:noFill/>
            <a:ln w="38100">
              <a:solidFill>
                <a:srgbClr val="124B98"/>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Verdana" panose="020B0604030504040204" pitchFamily="34" charset="0"/>
              </a:endParaRPr>
            </a:p>
          </p:txBody>
        </p:sp>
        <p:sp>
          <p:nvSpPr>
            <p:cNvPr id="39" name="Text Box 20"/>
            <p:cNvSpPr txBox="1">
              <a:spLocks noChangeArrowheads="1"/>
            </p:cNvSpPr>
            <p:nvPr/>
          </p:nvSpPr>
          <p:spPr bwMode="auto">
            <a:xfrm>
              <a:off x="102" y="43"/>
              <a:ext cx="1284" cy="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Arial" panose="020B0604020202020204" pitchFamily="34" charset="0"/>
                </a:defRPr>
              </a:lvl1pPr>
              <a:lvl2pPr marL="742950" indent="-28575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a:spcBef>
                  <a:spcPct val="20000"/>
                </a:spcBef>
                <a:buClr>
                  <a:schemeClr val="tx1"/>
                </a:buClr>
                <a:buChar char="•"/>
                <a:defRPr sz="22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0" fontAlgn="base" latinLnBrk="0" hangingPunct="0">
                <a:lnSpc>
                  <a:spcPct val="100000"/>
                </a:lnSpc>
                <a:spcBef>
                  <a:spcPct val="0"/>
                </a:spcBef>
                <a:spcAft>
                  <a:spcPct val="0"/>
                </a:spcAft>
                <a:buClrTx/>
                <a:buSzTx/>
                <a:buFontTx/>
                <a:buNone/>
                <a:tabLst/>
                <a:defRPr/>
              </a:pPr>
              <a:r>
                <a:rPr kumimoji="0" lang="zh-CN" altLang="en-US" sz="20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转校外治疗</a:t>
              </a:r>
            </a:p>
            <a:p>
              <a:pPr marL="0" marR="0" lvl="0" indent="0" defTabSz="914400" eaLnBrk="0" fontAlgn="base" latinLnBrk="0" hangingPunct="0">
                <a:lnSpc>
                  <a:spcPct val="100000"/>
                </a:lnSpc>
                <a:spcBef>
                  <a:spcPct val="0"/>
                </a:spcBef>
                <a:spcAft>
                  <a:spcPct val="0"/>
                </a:spcAft>
                <a:buClrTx/>
                <a:buSzTx/>
                <a:buFontTx/>
                <a:buNone/>
                <a:tabLst/>
                <a:defRPr/>
              </a:pPr>
              <a:endParaRPr kumimoji="0" lang="en-US" altLang="zh-CN" sz="1400" b="0" i="0" u="none" strike="noStrike" kern="0" cap="none" spc="0" normalizeH="0" baseline="0" noProof="0" dirty="0">
                <a:ln>
                  <a:noFill/>
                </a:ln>
                <a:solidFill>
                  <a:srgbClr val="124B98"/>
                </a:solidFill>
                <a:effectLst/>
                <a:uLnTx/>
                <a:uFillTx/>
                <a:latin typeface="Arial" panose="020B0604020202020204" pitchFamily="34" charset="0"/>
              </a:endParaRPr>
            </a:p>
            <a:p>
              <a:pPr marL="0" marR="0" lvl="0" indent="0" defTabSz="914400" eaLnBrk="0" fontAlgn="base" latinLnBrk="0" hangingPunct="0">
                <a:lnSpc>
                  <a:spcPct val="150000"/>
                </a:lnSpc>
                <a:spcBef>
                  <a:spcPct val="0"/>
                </a:spcBef>
                <a:spcAft>
                  <a:spcPct val="0"/>
                </a:spcAft>
                <a:buClrTx/>
                <a:buSzTx/>
                <a:buFontTx/>
                <a:buNone/>
                <a:tabLst/>
                <a:defRPr/>
              </a:pPr>
              <a:r>
                <a:rPr kumimoji="0" lang="zh-CN"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需转校外医院门诊治疗的，由校卫生</a:t>
              </a:r>
              <a:r>
                <a:rPr kumimoji="0" lang="zh-CN" altLang="en-US"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科</a:t>
              </a:r>
              <a:r>
                <a:rPr kumimoji="0" lang="zh-CN"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医生开具同意转诊证明，符合医保规定的医疗费报销</a:t>
              </a:r>
              <a:r>
                <a:rPr kumimoji="0" lang="en-US" altLang="zh-CN"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70%</a:t>
              </a:r>
              <a:r>
                <a:rPr kumimoji="0" lang="zh-CN" altLang="en-US" sz="1400" b="1" i="0" u="none" strike="noStrike" kern="0" cap="none" spc="0" normalizeH="0" baseline="0" noProof="0" dirty="0">
                  <a:ln>
                    <a:noFill/>
                  </a:ln>
                  <a:solidFill>
                    <a:srgbClr val="124B98"/>
                  </a:solidFill>
                  <a:effectLst/>
                  <a:uLnTx/>
                  <a:uFillTx/>
                  <a:latin typeface="微软雅黑" panose="020B0503020204020204" pitchFamily="34" charset="-122"/>
                  <a:ea typeface="微软雅黑" panose="020B0503020204020204" pitchFamily="34" charset="-122"/>
                </a:rPr>
                <a:t>。</a:t>
              </a:r>
              <a:endParaRPr kumimoji="0" lang="en-US" altLang="zh-CN" sz="1400" b="1" i="0" u="none" strike="noStrike" kern="0" cap="none" spc="0" normalizeH="0" baseline="0" noProof="0" dirty="0">
                <a:ln>
                  <a:noFill/>
                </a:ln>
                <a:solidFill>
                  <a:srgbClr val="C00000"/>
                </a:solidFill>
                <a:effectLst/>
                <a:uLnTx/>
                <a:uFillTx/>
                <a:latin typeface="微软雅黑" panose="020B0503020204020204" pitchFamily="34" charset="-122"/>
                <a:ea typeface="微软雅黑" panose="020B0503020204020204" pitchFamily="34" charset="-122"/>
              </a:endParaRPr>
            </a:p>
          </p:txBody>
        </p:sp>
      </p:grpSp>
      <p:sp>
        <p:nvSpPr>
          <p:cNvPr id="40" name="未知"/>
          <p:cNvSpPr>
            <a:spLocks/>
          </p:cNvSpPr>
          <p:nvPr/>
        </p:nvSpPr>
        <p:spPr bwMode="auto">
          <a:xfrm flipH="1">
            <a:off x="4561954" y="1992299"/>
            <a:ext cx="903287"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rgbClr val="4DC9A9"/>
              </a:gs>
              <a:gs pos="100000">
                <a:srgbClr val="4DC9A9">
                  <a:gamma/>
                  <a:tint val="31765"/>
                  <a:invGamma/>
                </a:srgbClr>
              </a:gs>
            </a:gsLst>
            <a:lin ang="0" scaled="1"/>
          </a:gradFill>
          <a:ln w="9525">
            <a:noFill/>
            <a:round/>
            <a:headEnd/>
            <a:tailEnd/>
          </a:ln>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124B98"/>
              </a:solidFill>
              <a:effectLst/>
              <a:uLnTx/>
              <a:uFillTx/>
              <a:latin typeface="Arial" panose="020B0604020202020204" pitchFamily="34" charset="0"/>
            </a:endParaRPr>
          </a:p>
        </p:txBody>
      </p:sp>
      <p:sp>
        <p:nvSpPr>
          <p:cNvPr id="3" name="矩形 2"/>
          <p:cNvSpPr/>
          <p:nvPr/>
        </p:nvSpPr>
        <p:spPr>
          <a:xfrm>
            <a:off x="0" y="4234771"/>
            <a:ext cx="9144000" cy="369332"/>
          </a:xfrm>
          <a:prstGeom prst="rect">
            <a:avLst/>
          </a:prstGeom>
        </p:spPr>
        <p:txBody>
          <a:bodyPr wrap="square">
            <a:spAutoFit/>
          </a:bodyPr>
          <a:lstStyle/>
          <a:p>
            <a:pPr lvl="0" algn="ctr" eaLnBrk="0" fontAlgn="base" hangingPunct="0">
              <a:spcBef>
                <a:spcPct val="0"/>
              </a:spcBef>
              <a:spcAft>
                <a:spcPct val="0"/>
              </a:spcAft>
              <a:defRPr/>
            </a:pPr>
            <a:r>
              <a:rPr lang="zh-CN" altLang="zh-CN" b="1" kern="0" dirty="0">
                <a:solidFill>
                  <a:srgbClr val="C00000"/>
                </a:solidFill>
                <a:latin typeface="微软雅黑" panose="020B0503020204020204" pitchFamily="34" charset="-122"/>
                <a:ea typeface="微软雅黑" panose="020B0503020204020204" pitchFamily="34" charset="-122"/>
              </a:rPr>
              <a:t>全年报销最高限额为</a:t>
            </a:r>
            <a:r>
              <a:rPr lang="en-US" altLang="zh-CN" b="1" kern="0" dirty="0">
                <a:solidFill>
                  <a:srgbClr val="C00000"/>
                </a:solidFill>
                <a:latin typeface="微软雅黑" panose="020B0503020204020204" pitchFamily="34" charset="-122"/>
                <a:ea typeface="微软雅黑" panose="020B0503020204020204" pitchFamily="34" charset="-122"/>
              </a:rPr>
              <a:t>500</a:t>
            </a:r>
            <a:r>
              <a:rPr lang="zh-CN" altLang="zh-CN" b="1" kern="0" dirty="0">
                <a:solidFill>
                  <a:srgbClr val="C00000"/>
                </a:solidFill>
                <a:latin typeface="微软雅黑" panose="020B0503020204020204" pitchFamily="34" charset="-122"/>
                <a:ea typeface="微软雅黑" panose="020B0503020204020204" pitchFamily="34" charset="-122"/>
              </a:rPr>
              <a:t>元</a:t>
            </a:r>
            <a:r>
              <a:rPr lang="zh-CN" altLang="en-US" b="1" kern="0" dirty="0">
                <a:solidFill>
                  <a:srgbClr val="C00000"/>
                </a:solidFill>
                <a:latin typeface="微软雅黑" panose="020B0503020204020204" pitchFamily="34" charset="-122"/>
                <a:ea typeface="微软雅黑" panose="020B0503020204020204" pitchFamily="34" charset="-122"/>
              </a:rPr>
              <a:t>，</a:t>
            </a:r>
            <a:r>
              <a:rPr lang="zh-CN" altLang="zh-CN" b="1" kern="0" dirty="0">
                <a:solidFill>
                  <a:srgbClr val="C00000"/>
                </a:solidFill>
                <a:latin typeface="微软雅黑" panose="020B0503020204020204" pitchFamily="34" charset="-122"/>
                <a:ea typeface="微软雅黑" panose="020B0503020204020204" pitchFamily="34" charset="-122"/>
              </a:rPr>
              <a:t>低保户最高限额为</a:t>
            </a:r>
            <a:r>
              <a:rPr lang="en-US" altLang="zh-CN" b="1" kern="0" dirty="0">
                <a:solidFill>
                  <a:srgbClr val="C00000"/>
                </a:solidFill>
                <a:latin typeface="微软雅黑" panose="020B0503020204020204" pitchFamily="34" charset="-122"/>
                <a:ea typeface="微软雅黑" panose="020B0503020204020204" pitchFamily="34" charset="-122"/>
              </a:rPr>
              <a:t>2000</a:t>
            </a:r>
            <a:r>
              <a:rPr lang="zh-CN" altLang="zh-CN" b="1" kern="0" dirty="0">
                <a:solidFill>
                  <a:srgbClr val="C00000"/>
                </a:solidFill>
                <a:latin typeface="微软雅黑" panose="020B0503020204020204" pitchFamily="34" charset="-122"/>
                <a:ea typeface="微软雅黑" panose="020B0503020204020204" pitchFamily="34" charset="-122"/>
              </a:rPr>
              <a:t>元。</a:t>
            </a:r>
            <a:endParaRPr lang="en-US" altLang="zh-CN" b="1" kern="0"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76501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三、参保报销待遇</a:t>
            </a:r>
          </a:p>
        </p:txBody>
      </p:sp>
      <p:graphicFrame>
        <p:nvGraphicFramePr>
          <p:cNvPr id="5" name="Group 24"/>
          <p:cNvGraphicFramePr>
            <a:graphicFrameLocks/>
          </p:cNvGraphicFramePr>
          <p:nvPr>
            <p:extLst>
              <p:ext uri="{D42A27DB-BD31-4B8C-83A1-F6EECF244321}">
                <p14:modId xmlns:p14="http://schemas.microsoft.com/office/powerpoint/2010/main" val="2124150484"/>
              </p:ext>
            </p:extLst>
          </p:nvPr>
        </p:nvGraphicFramePr>
        <p:xfrm>
          <a:off x="283314" y="1491630"/>
          <a:ext cx="8424936" cy="2448273"/>
        </p:xfrm>
        <a:graphic>
          <a:graphicData uri="http://schemas.openxmlformats.org/drawingml/2006/table">
            <a:tbl>
              <a:tblPr/>
              <a:tblGrid>
                <a:gridCol w="1464636">
                  <a:extLst>
                    <a:ext uri="{9D8B030D-6E8A-4147-A177-3AD203B41FA5}">
                      <a16:colId xmlns:a16="http://schemas.microsoft.com/office/drawing/2014/main" val="20000"/>
                    </a:ext>
                  </a:extLst>
                </a:gridCol>
                <a:gridCol w="1036050">
                  <a:extLst>
                    <a:ext uri="{9D8B030D-6E8A-4147-A177-3AD203B41FA5}">
                      <a16:colId xmlns:a16="http://schemas.microsoft.com/office/drawing/2014/main" val="20001"/>
                    </a:ext>
                  </a:extLst>
                </a:gridCol>
                <a:gridCol w="3382243">
                  <a:extLst>
                    <a:ext uri="{9D8B030D-6E8A-4147-A177-3AD203B41FA5}">
                      <a16:colId xmlns:a16="http://schemas.microsoft.com/office/drawing/2014/main" val="3435512232"/>
                    </a:ext>
                  </a:extLst>
                </a:gridCol>
                <a:gridCol w="2542007">
                  <a:extLst>
                    <a:ext uri="{9D8B030D-6E8A-4147-A177-3AD203B41FA5}">
                      <a16:colId xmlns:a16="http://schemas.microsoft.com/office/drawing/2014/main" val="479096011"/>
                    </a:ext>
                  </a:extLst>
                </a:gridCol>
              </a:tblGrid>
              <a:tr h="94771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1"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定点医疗机构等级</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1"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住院起付标准</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1"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同一年内再次或多次住院</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1"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超过部分医保支付比例</a:t>
                      </a:r>
                      <a:endParaRPr kumimoji="0" lang="en-US" altLang="zh-CN" sz="1600" b="1"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1"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（市内医疗机构）</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018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一级</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400</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元</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每次减少</a:t>
                      </a: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100</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元，不低于</a:t>
                      </a: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200</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元</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85%</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018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二级</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600</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元</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每次减少</a:t>
                      </a: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100</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元，不低于</a:t>
                      </a: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400</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元</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75%</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018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zh-CN" altLang="en-US" sz="1600" b="0" i="0" u="none" strike="noStrike" cap="none" normalizeH="0" baseline="0">
                          <a:ln>
                            <a:noFill/>
                          </a:ln>
                          <a:solidFill>
                            <a:schemeClr val="tx1"/>
                          </a:solidFill>
                          <a:effectLst/>
                          <a:latin typeface="微软雅黑" panose="020B0503020204020204" pitchFamily="34" charset="-122"/>
                          <a:ea typeface="微软雅黑" panose="020B0503020204020204" pitchFamily="34" charset="-122"/>
                        </a:rPr>
                        <a:t>三级</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1000</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元</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每次减少</a:t>
                      </a: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100</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元，不低于</a:t>
                      </a: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600</a:t>
                      </a:r>
                      <a:r>
                        <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元</a:t>
                      </a: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en-US" altLang="zh-CN"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rPr>
                        <a:t>65%</a:t>
                      </a:r>
                      <a:endParaRPr kumimoji="0" lang="zh-CN" altLang="en-US" sz="1600" b="0" i="0" u="none" strike="noStrike" cap="none" normalizeH="0" baseline="0" dirty="0">
                        <a:ln>
                          <a:noFill/>
                        </a:ln>
                        <a:solidFill>
                          <a:schemeClr val="tx1"/>
                        </a:solidFill>
                        <a:effectLst/>
                        <a:latin typeface="微软雅黑" panose="020B0503020204020204" pitchFamily="34" charset="-122"/>
                        <a:ea typeface="微软雅黑" panose="020B0503020204020204" pitchFamily="34" charset="-122"/>
                      </a:endParaRPr>
                    </a:p>
                  </a:txBody>
                  <a:tcPr marL="90000" marR="90000" marT="46800" marB="46800" anchor="ctr" horzOverflow="overflow">
                    <a:lnL w="12700" cap="flat" cmpd="sng" algn="ctr">
                      <a:solidFill>
                        <a:srgbClr val="124B98"/>
                      </a:solidFill>
                      <a:prstDash val="solid"/>
                      <a:round/>
                      <a:headEnd type="none" w="med" len="med"/>
                      <a:tailEnd type="none" w="med" len="med"/>
                    </a:lnL>
                    <a:lnR w="12700" cap="flat" cmpd="sng" algn="ctr">
                      <a:solidFill>
                        <a:srgbClr val="124B98"/>
                      </a:solidFill>
                      <a:prstDash val="solid"/>
                      <a:round/>
                      <a:headEnd type="none" w="med" len="med"/>
                      <a:tailEnd type="none" w="med" len="med"/>
                    </a:lnR>
                    <a:lnT w="12700" cap="flat" cmpd="sng" algn="ctr">
                      <a:solidFill>
                        <a:srgbClr val="124B98"/>
                      </a:solidFill>
                      <a:prstDash val="solid"/>
                      <a:round/>
                      <a:headEnd type="none" w="med" len="med"/>
                      <a:tailEnd type="none" w="med" len="med"/>
                    </a:lnT>
                    <a:lnB w="12700" cap="flat" cmpd="sng" algn="ctr">
                      <a:solidFill>
                        <a:srgbClr val="124B9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矩形 6"/>
          <p:cNvSpPr/>
          <p:nvPr/>
        </p:nvSpPr>
        <p:spPr>
          <a:xfrm>
            <a:off x="3710952" y="974627"/>
            <a:ext cx="2262158" cy="369332"/>
          </a:xfrm>
          <a:prstGeom prst="rect">
            <a:avLst/>
          </a:prstGeom>
        </p:spPr>
        <p:txBody>
          <a:bodyPr wrap="none">
            <a:spAutoFit/>
          </a:bodyPr>
          <a:lstStyle/>
          <a:p>
            <a:r>
              <a:rPr lang="zh-CN" altLang="en-US" b="1" dirty="0">
                <a:solidFill>
                  <a:srgbClr val="C00000"/>
                </a:solidFill>
                <a:latin typeface="微软雅黑" panose="020B0503020204020204" pitchFamily="34" charset="-122"/>
                <a:ea typeface="微软雅黑" panose="020B0503020204020204" pitchFamily="34" charset="-122"/>
              </a:rPr>
              <a:t>（二）住院起付标准</a:t>
            </a:r>
          </a:p>
        </p:txBody>
      </p:sp>
      <p:sp>
        <p:nvSpPr>
          <p:cNvPr id="8" name="矩形 7"/>
          <p:cNvSpPr/>
          <p:nvPr/>
        </p:nvSpPr>
        <p:spPr>
          <a:xfrm>
            <a:off x="283314" y="3939902"/>
            <a:ext cx="8488536" cy="830997"/>
          </a:xfrm>
          <a:prstGeom prst="rect">
            <a:avLst/>
          </a:prstGeom>
        </p:spPr>
        <p:txBody>
          <a:bodyPr wrap="square">
            <a:spAutoFit/>
          </a:bodyPr>
          <a:lstStyle/>
          <a:p>
            <a:pPr>
              <a:lnSpc>
                <a:spcPct val="150000"/>
              </a:lnSpc>
            </a:pPr>
            <a:r>
              <a:rPr lang="zh-CN" altLang="en-US" sz="1600" b="1" kern="0" dirty="0">
                <a:solidFill>
                  <a:srgbClr val="124B98"/>
                </a:solidFill>
                <a:latin typeface="微软雅黑" panose="020B0503020204020204" pitchFamily="34" charset="-122"/>
                <a:ea typeface="微软雅黑" panose="020B0503020204020204" pitchFamily="34" charset="-122"/>
              </a:rPr>
              <a:t>      ●   医保统筹基金报销后，乙类自理部分学校再报销</a:t>
            </a:r>
            <a:r>
              <a:rPr lang="en-US" altLang="zh-CN" sz="1600" b="1" kern="0" dirty="0">
                <a:solidFill>
                  <a:srgbClr val="124B98"/>
                </a:solidFill>
                <a:latin typeface="微软雅黑" panose="020B0503020204020204" pitchFamily="34" charset="-122"/>
                <a:ea typeface="微软雅黑" panose="020B0503020204020204" pitchFamily="34" charset="-122"/>
              </a:rPr>
              <a:t>50%</a:t>
            </a:r>
            <a:r>
              <a:rPr lang="zh-CN" altLang="en-US" sz="1600" b="1" kern="0" dirty="0">
                <a:solidFill>
                  <a:srgbClr val="124B98"/>
                </a:solidFill>
                <a:latin typeface="微软雅黑" panose="020B0503020204020204" pitchFamily="34" charset="-122"/>
                <a:ea typeface="微软雅黑" panose="020B0503020204020204" pitchFamily="34" charset="-122"/>
              </a:rPr>
              <a:t>，最高限额</a:t>
            </a:r>
            <a:r>
              <a:rPr lang="en-US" altLang="zh-CN" sz="1600" b="1" kern="0" dirty="0">
                <a:solidFill>
                  <a:srgbClr val="124B98"/>
                </a:solidFill>
                <a:latin typeface="微软雅黑" panose="020B0503020204020204" pitchFamily="34" charset="-122"/>
                <a:ea typeface="微软雅黑" panose="020B0503020204020204" pitchFamily="34" charset="-122"/>
              </a:rPr>
              <a:t>5000</a:t>
            </a:r>
            <a:r>
              <a:rPr lang="zh-CN" altLang="en-US" sz="1600" b="1" kern="0" dirty="0">
                <a:solidFill>
                  <a:srgbClr val="124B98"/>
                </a:solidFill>
                <a:latin typeface="微软雅黑" panose="020B0503020204020204" pitchFamily="34" charset="-122"/>
                <a:ea typeface="微软雅黑" panose="020B0503020204020204" pitchFamily="34" charset="-122"/>
              </a:rPr>
              <a:t>元，低保户最高限额为</a:t>
            </a:r>
            <a:r>
              <a:rPr lang="en-US" altLang="zh-CN" sz="1600" b="1" kern="0" dirty="0">
                <a:solidFill>
                  <a:srgbClr val="124B98"/>
                </a:solidFill>
                <a:latin typeface="微软雅黑" panose="020B0503020204020204" pitchFamily="34" charset="-122"/>
                <a:ea typeface="微软雅黑" panose="020B0503020204020204" pitchFamily="34" charset="-122"/>
              </a:rPr>
              <a:t>10000</a:t>
            </a:r>
            <a:r>
              <a:rPr lang="zh-CN" altLang="en-US" sz="1600" b="1" kern="0" dirty="0">
                <a:solidFill>
                  <a:srgbClr val="124B98"/>
                </a:solidFill>
                <a:latin typeface="微软雅黑" panose="020B0503020204020204" pitchFamily="34" charset="-122"/>
                <a:ea typeface="微软雅黑" panose="020B0503020204020204" pitchFamily="34" charset="-122"/>
              </a:rPr>
              <a:t>元。</a:t>
            </a:r>
          </a:p>
        </p:txBody>
      </p:sp>
    </p:spTree>
    <p:extLst>
      <p:ext uri="{BB962C8B-B14F-4D97-AF65-F5344CB8AC3E}">
        <p14:creationId xmlns:p14="http://schemas.microsoft.com/office/powerpoint/2010/main" val="205052742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r">
          <a:spcBef>
            <a:spcPct val="0"/>
          </a:spcBef>
          <a:defRPr sz="2400" dirty="0">
            <a:solidFill>
              <a:schemeClr val="bg1"/>
            </a:solidFill>
            <a:latin typeface="+mj-lt"/>
            <a:ea typeface="微软雅黑" pitchFamily="34" charset="-122"/>
            <a:cs typeface="+mj-cs"/>
          </a:defRPr>
        </a:defPPr>
      </a:lstStyle>
    </a:txDef>
  </a:objectDefaults>
  <a:extraClrSchemeLst/>
</a:theme>
</file>

<file path=ppt/theme/theme2.xml><?xml version="1.0" encoding="utf-8"?>
<a:theme xmlns:a="http://schemas.openxmlformats.org/drawingml/2006/main" name="1_Office 主题​​">
  <a:themeElements>
    <a:clrScheme name="自定义 14">
      <a:dk1>
        <a:sysClr val="windowText" lastClr="000000"/>
      </a:dk1>
      <a:lt1>
        <a:sysClr val="window" lastClr="FFFFFF"/>
      </a:lt1>
      <a:dk2>
        <a:srgbClr val="014C83"/>
      </a:dk2>
      <a:lt2>
        <a:srgbClr val="EEECE1"/>
      </a:lt2>
      <a:accent1>
        <a:srgbClr val="014C8D"/>
      </a:accent1>
      <a:accent2>
        <a:srgbClr val="012E57"/>
      </a:accent2>
      <a:accent3>
        <a:srgbClr val="24673E"/>
      </a:accent3>
      <a:accent4>
        <a:srgbClr val="3371A4"/>
      </a:accent4>
      <a:accent5>
        <a:srgbClr val="4BACC6"/>
      </a:accent5>
      <a:accent6>
        <a:srgbClr val="7FA6C7"/>
      </a:accent6>
      <a:hlink>
        <a:srgbClr val="0000FF"/>
      </a:hlink>
      <a:folHlink>
        <a:srgbClr val="CDDBE8"/>
      </a:folHlink>
    </a:clrScheme>
    <a:fontScheme name="微软雅黑">
      <a:majorFont>
        <a:latin typeface="Franklin Gothic Medium"/>
        <a:ea typeface="微软雅黑"/>
        <a:cs typeface=""/>
      </a:majorFont>
      <a:minorFont>
        <a:latin typeface="Franklin Gothic Medium"/>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1950</TotalTime>
  <Words>1652</Words>
  <Application>Microsoft Office PowerPoint</Application>
  <PresentationFormat>全屏显示(16:9)</PresentationFormat>
  <Paragraphs>240</Paragraphs>
  <Slides>30</Slides>
  <Notes>0</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30</vt:i4>
      </vt:variant>
    </vt:vector>
  </HeadingPairs>
  <TitlesOfParts>
    <vt:vector size="42" baseType="lpstr">
      <vt:lpstr>方正粗宋简体</vt:lpstr>
      <vt:lpstr>华文细黑</vt:lpstr>
      <vt:lpstr>宋体</vt:lpstr>
      <vt:lpstr>微软雅黑</vt:lpstr>
      <vt:lpstr>Arial</vt:lpstr>
      <vt:lpstr>Calibri</vt:lpstr>
      <vt:lpstr>Franklin Gothic Medium</vt:lpstr>
      <vt:lpstr>Times New Roman</vt:lpstr>
      <vt:lpstr>Verdana</vt:lpstr>
      <vt:lpstr>Wingdings</vt:lpstr>
      <vt:lpstr>Office 主题​​</vt:lpstr>
      <vt:lpstr>1_Office 主题​​</vt:lpstr>
      <vt:lpstr>PowerPoint 演示文稿</vt:lpstr>
      <vt:lpstr>目录</vt:lpstr>
      <vt:lpstr>PowerPoint 演示文稿</vt:lpstr>
      <vt:lpstr>一、政策依据</vt:lpstr>
      <vt:lpstr>PowerPoint 演示文稿</vt:lpstr>
      <vt:lpstr>二、参保范围、缴费标准及缴费方式</vt:lpstr>
      <vt:lpstr>PowerPoint 演示文稿</vt:lpstr>
      <vt:lpstr>三、参保报销待遇</vt:lpstr>
      <vt:lpstr>三、参保报销待遇</vt:lpstr>
      <vt:lpstr>三、参保报销待遇</vt:lpstr>
      <vt:lpstr>三、参保报销待遇</vt:lpstr>
      <vt:lpstr>PowerPoint 演示文稿</vt:lpstr>
      <vt:lpstr>四、不予补偿范围</vt:lpstr>
      <vt:lpstr>PowerPoint 演示文稿</vt:lpstr>
      <vt:lpstr>五、咨询电话及学校报销时间</vt:lpstr>
      <vt:lpstr>PowerPoint 演示文稿</vt:lpstr>
      <vt:lpstr>六、校园卫生科门诊流程</vt:lpstr>
      <vt:lpstr>PowerPoint 演示文稿</vt:lpstr>
      <vt:lpstr>七、在校期间转外急诊、门诊流程</vt:lpstr>
      <vt:lpstr>PowerPoint 演示文稿</vt:lpstr>
      <vt:lpstr>八、在校期间住院流程</vt:lpstr>
      <vt:lpstr>PowerPoint 演示文稿</vt:lpstr>
      <vt:lpstr>九、寒暑假期间门诊及住院流程</vt:lpstr>
      <vt:lpstr>PowerPoint 演示文稿</vt:lpstr>
      <vt:lpstr>十、转外省、市住院流程</vt:lpstr>
      <vt:lpstr>PowerPoint 演示文稿</vt:lpstr>
      <vt:lpstr>十一、特定门诊办理流程</vt:lpstr>
      <vt:lpstr>PowerPoint 演示文稿</vt:lpstr>
      <vt:lpstr>十二、淮安市清江浦区城乡居民医疗保险市内定点医院</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HHQ</dc:creator>
  <cp:lastModifiedBy>wxq</cp:lastModifiedBy>
  <cp:revision>89</cp:revision>
  <dcterms:created xsi:type="dcterms:W3CDTF">2012-12-10T14:51:58Z</dcterms:created>
  <dcterms:modified xsi:type="dcterms:W3CDTF">2018-09-10T07:28:26Z</dcterms:modified>
</cp:coreProperties>
</file>